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7" r:id="rId62"/>
    <p:sldId id="316" r:id="rId63"/>
    <p:sldId id="318" r:id="rId64"/>
    <p:sldId id="319" r:id="rId6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954701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625361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98232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86942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189953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2793785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79694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79243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51095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173794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65AAD0F-882B-4029-8C33-D2C92F278A0D}" type="datetimeFigureOut">
              <a:rPr lang="hu-HU" smtClean="0"/>
              <a:pPr/>
              <a:t>2018.05.05.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2635106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AAD0F-882B-4029-8C33-D2C92F278A0D}" type="datetimeFigureOut">
              <a:rPr lang="hu-HU" smtClean="0"/>
              <a:pPr/>
              <a:t>2018.05.05.</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C58A1-DC34-455B-94D3-581219DD661B}" type="slidenum">
              <a:rPr lang="hu-HU" smtClean="0"/>
              <a:pPr/>
              <a:t>‹#›</a:t>
            </a:fld>
            <a:endParaRPr lang="hu-HU"/>
          </a:p>
        </p:txBody>
      </p:sp>
    </p:spTree>
    <p:extLst>
      <p:ext uri="{BB962C8B-B14F-4D97-AF65-F5344CB8AC3E}">
        <p14:creationId xmlns:p14="http://schemas.microsoft.com/office/powerpoint/2010/main" xmlns="" val="311722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Bolgár történelem a kezdetektől napjainkig</a:t>
            </a:r>
            <a:endParaRPr lang="hu-HU" dirty="0"/>
          </a:p>
        </p:txBody>
      </p:sp>
      <p:pic>
        <p:nvPicPr>
          <p:cNvPr id="1026" name="Picture 2" descr="KÃ©ptalÃ¡lat a kÃ¶vetkezÅre: âÐ±ÑÐ»Ð³Ð°ÑÑÐºÐ¾ Ð·Ð½Ð°Ð¼Ðµâ"/>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55179" y="3892731"/>
            <a:ext cx="4881641" cy="212924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11111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 (Nagy) </a:t>
            </a:r>
            <a:r>
              <a:rPr lang="hu-HU" dirty="0" err="1" smtClean="0"/>
              <a:t>Szimeon</a:t>
            </a:r>
            <a:r>
              <a:rPr lang="hu-HU" dirty="0" smtClean="0"/>
              <a:t> cár (893-927)</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Borisz-Mihail kisebbik fia. Eredetileg bátyja, Vladimir volt az örökös, aki azonban vissza kívánt térni a pogánysághoz, ezért kolostorba vonult apja visszatért, megvakíttatta és </a:t>
            </a:r>
            <a:r>
              <a:rPr lang="hu-HU" dirty="0" err="1" smtClean="0"/>
              <a:t>Szimeont</a:t>
            </a:r>
            <a:r>
              <a:rPr lang="hu-HU" dirty="0" smtClean="0"/>
              <a:t> tette meg uralkodónak. A főváros ettől kezdve </a:t>
            </a:r>
            <a:r>
              <a:rPr lang="hu-HU" dirty="0" err="1" smtClean="0"/>
              <a:t>Veliki</a:t>
            </a:r>
            <a:r>
              <a:rPr lang="hu-HU" dirty="0" smtClean="0"/>
              <a:t> </a:t>
            </a:r>
            <a:r>
              <a:rPr lang="hu-HU" dirty="0" err="1" smtClean="0"/>
              <a:t>Preszlav</a:t>
            </a:r>
            <a:r>
              <a:rPr lang="hu-HU" dirty="0" smtClean="0"/>
              <a:t>.</a:t>
            </a:r>
          </a:p>
          <a:p>
            <a:r>
              <a:rPr lang="hu-HU" dirty="0" smtClean="0"/>
              <a:t>Kiújul az ellentét Bizánccal, </a:t>
            </a:r>
            <a:r>
              <a:rPr lang="hu-HU" dirty="0" err="1" smtClean="0"/>
              <a:t>Szimeon</a:t>
            </a:r>
            <a:r>
              <a:rPr lang="hu-HU" dirty="0" smtClean="0"/>
              <a:t> nagy győzelmet arat a bizánci sereg és magyar szövetségese felett. Meghódítja egész Makedóniát, Trákiát és </a:t>
            </a:r>
            <a:r>
              <a:rPr lang="hu-HU" dirty="0" err="1" smtClean="0"/>
              <a:t>Míziát</a:t>
            </a:r>
            <a:r>
              <a:rPr lang="hu-HU" dirty="0" smtClean="0"/>
              <a:t>; </a:t>
            </a:r>
            <a:r>
              <a:rPr lang="hu-HU" dirty="0" err="1" smtClean="0"/>
              <a:t>Dürrakhion</a:t>
            </a:r>
            <a:r>
              <a:rPr lang="hu-HU" dirty="0" smtClean="0"/>
              <a:t> (</a:t>
            </a:r>
            <a:r>
              <a:rPr lang="hu-HU" dirty="0" err="1" smtClean="0"/>
              <a:t>Durres</a:t>
            </a:r>
            <a:r>
              <a:rPr lang="hu-HU" dirty="0" smtClean="0"/>
              <a:t>) megszerzésével adriai kikötőhöz jut.</a:t>
            </a:r>
          </a:p>
          <a:p>
            <a:r>
              <a:rPr lang="hu-HU" dirty="0" smtClean="0"/>
              <a:t>A bizánci trónviszályokba beavatkozva megpróbálja megszerezni a császári trónt, ami további nagy győzelmei és Konstantinápoly többszöri megostromlása ellenére nem sikerül.</a:t>
            </a:r>
          </a:p>
          <a:p>
            <a:r>
              <a:rPr lang="hu-HU" dirty="0" smtClean="0"/>
              <a:t>918-ban kikiáltja magát „a bolgárok és </a:t>
            </a:r>
            <a:r>
              <a:rPr lang="hu-HU" dirty="0" err="1" smtClean="0"/>
              <a:t>romeusok</a:t>
            </a:r>
            <a:r>
              <a:rPr lang="hu-HU" dirty="0" smtClean="0"/>
              <a:t> </a:t>
            </a:r>
            <a:r>
              <a:rPr lang="hu-HU" dirty="0" err="1" smtClean="0"/>
              <a:t>császárává</a:t>
            </a:r>
            <a:r>
              <a:rPr lang="hu-HU" dirty="0" smtClean="0"/>
              <a:t>”. A bolgár uralkodók címe ettől kezdve „cár”.</a:t>
            </a:r>
            <a:endParaRPr lang="bg-BG" dirty="0" smtClean="0"/>
          </a:p>
          <a:p>
            <a:r>
              <a:rPr lang="hu-HU" dirty="0" smtClean="0"/>
              <a:t>924-ben meghódítja a szerb államot, ezzel balkáni hegemóniára tesz szert.</a:t>
            </a:r>
          </a:p>
          <a:p>
            <a:r>
              <a:rPr lang="hu-HU" dirty="0" smtClean="0"/>
              <a:t>Uralma az óbolgár kultúra aranykora. </a:t>
            </a:r>
            <a:r>
              <a:rPr lang="hu-HU" dirty="0" err="1" smtClean="0"/>
              <a:t>Preszlavi</a:t>
            </a:r>
            <a:r>
              <a:rPr lang="hu-HU" dirty="0" smtClean="0"/>
              <a:t> irodalmi iskola (</a:t>
            </a:r>
            <a:r>
              <a:rPr lang="hu-HU" dirty="0" err="1" smtClean="0"/>
              <a:t>Konsztantin</a:t>
            </a:r>
            <a:r>
              <a:rPr lang="hu-HU" dirty="0" smtClean="0"/>
              <a:t> </a:t>
            </a:r>
            <a:r>
              <a:rPr lang="hu-HU" dirty="0" err="1" smtClean="0"/>
              <a:t>Preszlavszki</a:t>
            </a:r>
            <a:r>
              <a:rPr lang="hu-HU" dirty="0" smtClean="0"/>
              <a:t>, Joan </a:t>
            </a:r>
            <a:r>
              <a:rPr lang="hu-HU" dirty="0" err="1" smtClean="0"/>
              <a:t>Ekzarh</a:t>
            </a:r>
            <a:r>
              <a:rPr lang="hu-HU" dirty="0" smtClean="0"/>
              <a:t>, </a:t>
            </a:r>
            <a:r>
              <a:rPr lang="hu-HU" dirty="0" err="1" smtClean="0"/>
              <a:t>Csernorizec</a:t>
            </a:r>
            <a:r>
              <a:rPr lang="hu-HU" dirty="0" smtClean="0"/>
              <a:t> </a:t>
            </a:r>
            <a:r>
              <a:rPr lang="hu-HU" dirty="0" err="1" smtClean="0"/>
              <a:t>Hrabar</a:t>
            </a:r>
            <a:r>
              <a:rPr lang="hu-HU" dirty="0" smtClean="0"/>
              <a:t>).</a:t>
            </a:r>
            <a:endParaRPr lang="hu-HU" dirty="0"/>
          </a:p>
        </p:txBody>
      </p:sp>
    </p:spTree>
    <p:extLst>
      <p:ext uri="{BB962C8B-B14F-4D97-AF65-F5344CB8AC3E}">
        <p14:creationId xmlns:p14="http://schemas.microsoft.com/office/powerpoint/2010/main" xmlns="" val="1515802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első Bolgár Cárság hanyatlása és bukása</a:t>
            </a:r>
            <a:endParaRPr lang="hu-HU" dirty="0"/>
          </a:p>
        </p:txBody>
      </p:sp>
      <p:sp>
        <p:nvSpPr>
          <p:cNvPr id="3" name="Tartalom helye 2"/>
          <p:cNvSpPr>
            <a:spLocks noGrp="1"/>
          </p:cNvSpPr>
          <p:nvPr>
            <p:ph idx="1"/>
          </p:nvPr>
        </p:nvSpPr>
        <p:spPr/>
        <p:txBody>
          <a:bodyPr>
            <a:normAutofit lnSpcReduction="10000"/>
          </a:bodyPr>
          <a:lstStyle/>
          <a:p>
            <a:r>
              <a:rPr lang="hu-HU" dirty="0" err="1" smtClean="0"/>
              <a:t>Szimeon</a:t>
            </a:r>
            <a:r>
              <a:rPr lang="hu-HU" dirty="0" smtClean="0"/>
              <a:t> utóda, I. Péter (927-969) hosszú uralmát súlyos gondok nehezítették:</a:t>
            </a:r>
          </a:p>
          <a:p>
            <a:pPr marL="0" indent="0">
              <a:buNone/>
            </a:pPr>
            <a:endParaRPr lang="hu-HU" dirty="0" smtClean="0"/>
          </a:p>
          <a:p>
            <a:pPr lvl="1"/>
            <a:r>
              <a:rPr lang="hu-HU" dirty="0"/>
              <a:t>b</a:t>
            </a:r>
            <a:r>
              <a:rPr lang="hu-HU" dirty="0" smtClean="0"/>
              <a:t>első ellentétek, fivérei lázadása.</a:t>
            </a:r>
          </a:p>
          <a:p>
            <a:pPr lvl="1"/>
            <a:endParaRPr lang="hu-HU" dirty="0" smtClean="0"/>
          </a:p>
          <a:p>
            <a:pPr lvl="1"/>
            <a:r>
              <a:rPr lang="hu-HU" dirty="0"/>
              <a:t>b</a:t>
            </a:r>
            <a:r>
              <a:rPr lang="hu-HU" dirty="0" smtClean="0"/>
              <a:t>ogumil eretnekség megjelenése és terjedése.</a:t>
            </a:r>
          </a:p>
          <a:p>
            <a:pPr lvl="1"/>
            <a:endParaRPr lang="hu-HU" dirty="0" smtClean="0"/>
          </a:p>
          <a:p>
            <a:pPr lvl="1"/>
            <a:r>
              <a:rPr lang="hu-HU" dirty="0" smtClean="0"/>
              <a:t>Szerbia függetlenedése.</a:t>
            </a:r>
          </a:p>
          <a:p>
            <a:pPr lvl="1"/>
            <a:endParaRPr lang="hu-HU" dirty="0" smtClean="0"/>
          </a:p>
          <a:p>
            <a:pPr lvl="1"/>
            <a:r>
              <a:rPr lang="hu-HU" dirty="0"/>
              <a:t>k</a:t>
            </a:r>
            <a:r>
              <a:rPr lang="hu-HU" dirty="0" smtClean="0"/>
              <a:t>ülső támadások: magyar és besenyő betörések; </a:t>
            </a:r>
            <a:r>
              <a:rPr lang="hu-HU" dirty="0" err="1" smtClean="0"/>
              <a:t>Szvjatoszláv</a:t>
            </a:r>
            <a:r>
              <a:rPr lang="hu-HU" dirty="0" smtClean="0"/>
              <a:t> kijevi fejedelem rátámad Bulgáriára és több várost elfoglal.</a:t>
            </a:r>
            <a:endParaRPr lang="hu-HU" dirty="0"/>
          </a:p>
        </p:txBody>
      </p:sp>
    </p:spTree>
    <p:extLst>
      <p:ext uri="{BB962C8B-B14F-4D97-AF65-F5344CB8AC3E}">
        <p14:creationId xmlns:p14="http://schemas.microsoft.com/office/powerpoint/2010/main" xmlns="" val="2661972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457200"/>
            <a:ext cx="10515600" cy="5719763"/>
          </a:xfrm>
        </p:spPr>
        <p:txBody>
          <a:bodyPr/>
          <a:lstStyle/>
          <a:p>
            <a:r>
              <a:rPr lang="hu-HU" dirty="0" smtClean="0"/>
              <a:t>II. Borisz (969-971) és </a:t>
            </a:r>
            <a:r>
              <a:rPr lang="hu-HU" dirty="0" err="1" smtClean="0"/>
              <a:t>Roman</a:t>
            </a:r>
            <a:r>
              <a:rPr lang="hu-HU" dirty="0" smtClean="0"/>
              <a:t> (978-991):</a:t>
            </a:r>
            <a:endParaRPr lang="hu-HU" dirty="0"/>
          </a:p>
          <a:p>
            <a:pPr lvl="1"/>
            <a:r>
              <a:rPr lang="hu-HU" dirty="0" smtClean="0"/>
              <a:t>a </a:t>
            </a:r>
            <a:r>
              <a:rPr lang="hu-HU" dirty="0" err="1" smtClean="0"/>
              <a:t>Krum</a:t>
            </a:r>
            <a:r>
              <a:rPr lang="hu-HU" dirty="0" smtClean="0"/>
              <a:t>-dinasztia utolsó cárjai.</a:t>
            </a:r>
          </a:p>
          <a:p>
            <a:pPr lvl="1"/>
            <a:r>
              <a:rPr lang="hu-HU" dirty="0" err="1" smtClean="0"/>
              <a:t>Szvjatoszláv</a:t>
            </a:r>
            <a:r>
              <a:rPr lang="hu-HU" dirty="0" smtClean="0"/>
              <a:t> újra Bulgáriára támad, elfoglalja </a:t>
            </a:r>
            <a:r>
              <a:rPr lang="hu-HU" dirty="0" err="1" smtClean="0"/>
              <a:t>Preszlavot</a:t>
            </a:r>
            <a:r>
              <a:rPr lang="hu-HU" dirty="0" smtClean="0"/>
              <a:t> és Bizánc-ellenes szövetségbe kényszeríti II. Boriszt.</a:t>
            </a:r>
          </a:p>
          <a:p>
            <a:pPr lvl="1"/>
            <a:r>
              <a:rPr lang="hu-HU" dirty="0" smtClean="0"/>
              <a:t>Bizánc megelőző támadással megveri </a:t>
            </a:r>
            <a:r>
              <a:rPr lang="hu-HU" dirty="0" err="1" smtClean="0"/>
              <a:t>Szjatoszlávot</a:t>
            </a:r>
            <a:r>
              <a:rPr lang="hu-HU" dirty="0" smtClean="0"/>
              <a:t>, elfoglalja Bulgária keleti részét, II. Boriszt és öccsét, Romant pedig fogolyként Konstantinápolyba viszi.</a:t>
            </a:r>
          </a:p>
          <a:p>
            <a:pPr lvl="1"/>
            <a:r>
              <a:rPr lang="hu-HU" dirty="0" smtClean="0"/>
              <a:t>A déli és délnyugati országrész még független marad, itt Nikola szófiai komit és fiai, David, </a:t>
            </a:r>
            <a:r>
              <a:rPr lang="hu-HU" dirty="0" err="1" smtClean="0"/>
              <a:t>Aron</a:t>
            </a:r>
            <a:r>
              <a:rPr lang="hu-HU" dirty="0" smtClean="0"/>
              <a:t>, </a:t>
            </a:r>
            <a:r>
              <a:rPr lang="hu-HU" dirty="0" err="1" smtClean="0"/>
              <a:t>Mojszej</a:t>
            </a:r>
            <a:r>
              <a:rPr lang="hu-HU" dirty="0" smtClean="0"/>
              <a:t> és </a:t>
            </a:r>
            <a:r>
              <a:rPr lang="hu-HU" dirty="0" err="1" smtClean="0"/>
              <a:t>Szamuil</a:t>
            </a:r>
            <a:r>
              <a:rPr lang="hu-HU" dirty="0" smtClean="0"/>
              <a:t> (a „</a:t>
            </a:r>
            <a:r>
              <a:rPr lang="hu-HU" dirty="0" err="1" smtClean="0"/>
              <a:t>Komitopulik</a:t>
            </a:r>
            <a:r>
              <a:rPr lang="hu-HU" dirty="0" smtClean="0"/>
              <a:t>”) önálló uralmat építenek ki. Mivel azonban cár még életben van, egyikük sem kiáltja ki magát uralkodóvá.</a:t>
            </a:r>
          </a:p>
          <a:p>
            <a:pPr lvl="1"/>
            <a:r>
              <a:rPr lang="hu-HU" dirty="0" smtClean="0"/>
              <a:t>978-ban Borisz és </a:t>
            </a:r>
            <a:r>
              <a:rPr lang="hu-HU" dirty="0" err="1" smtClean="0"/>
              <a:t>Roman</a:t>
            </a:r>
            <a:r>
              <a:rPr lang="hu-HU" dirty="0" smtClean="0"/>
              <a:t> megszöknek a fogságból, de Boriszt egy bolgár határőr tévedésből megöli (bizánci öltözéke miatt). A </a:t>
            </a:r>
            <a:r>
              <a:rPr lang="hu-HU" dirty="0" err="1" smtClean="0"/>
              <a:t>Komitopulik</a:t>
            </a:r>
            <a:r>
              <a:rPr lang="hu-HU" dirty="0" smtClean="0"/>
              <a:t> elismerik Romant cárnak, de a tényleges hatalom az ő kezükben marad.</a:t>
            </a:r>
          </a:p>
          <a:p>
            <a:pPr lvl="1"/>
            <a:r>
              <a:rPr lang="hu-HU" dirty="0" smtClean="0"/>
              <a:t>991-ben </a:t>
            </a:r>
            <a:r>
              <a:rPr lang="hu-HU" dirty="0" err="1" smtClean="0"/>
              <a:t>Roman</a:t>
            </a:r>
            <a:r>
              <a:rPr lang="hu-HU" dirty="0" smtClean="0"/>
              <a:t> ismét bizánci fogságba esik, ott is hal meg 6 évvel később.</a:t>
            </a:r>
          </a:p>
          <a:p>
            <a:pPr lvl="1"/>
            <a:endParaRPr lang="hu-HU" dirty="0" smtClean="0"/>
          </a:p>
        </p:txBody>
      </p:sp>
    </p:spTree>
    <p:extLst>
      <p:ext uri="{BB962C8B-B14F-4D97-AF65-F5344CB8AC3E}">
        <p14:creationId xmlns:p14="http://schemas.microsoft.com/office/powerpoint/2010/main" xmlns="" val="2996139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Szamuil</a:t>
            </a:r>
            <a:r>
              <a:rPr lang="hu-HU" dirty="0" smtClean="0"/>
              <a:t> (997-1014) és a </a:t>
            </a:r>
            <a:r>
              <a:rPr lang="hu-HU" dirty="0" err="1" smtClean="0"/>
              <a:t>kljucsi</a:t>
            </a:r>
            <a:r>
              <a:rPr lang="hu-HU" dirty="0" smtClean="0"/>
              <a:t> katasztrófa</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Az utolsó életben maradt </a:t>
            </a:r>
            <a:r>
              <a:rPr lang="hu-HU" dirty="0" err="1" smtClean="0"/>
              <a:t>Komitopuli</a:t>
            </a:r>
            <a:r>
              <a:rPr lang="hu-HU" dirty="0" smtClean="0"/>
              <a:t> (fivérei elesnek a harcokban).</a:t>
            </a:r>
          </a:p>
          <a:p>
            <a:r>
              <a:rPr lang="hu-HU" dirty="0" smtClean="0"/>
              <a:t>Még </a:t>
            </a:r>
            <a:r>
              <a:rPr lang="hu-HU" dirty="0" err="1" smtClean="0"/>
              <a:t>Roman</a:t>
            </a:r>
            <a:r>
              <a:rPr lang="hu-HU" dirty="0" smtClean="0"/>
              <a:t> életében visszafoglalja az északkeleti bolgár területeket. </a:t>
            </a:r>
            <a:r>
              <a:rPr lang="hu-HU" dirty="0" err="1" smtClean="0"/>
              <a:t>Roman</a:t>
            </a:r>
            <a:r>
              <a:rPr lang="hu-HU" dirty="0" smtClean="0"/>
              <a:t> halála után cárrá koronázzák.</a:t>
            </a:r>
          </a:p>
          <a:p>
            <a:r>
              <a:rPr lang="hu-HU" dirty="0" err="1" smtClean="0"/>
              <a:t>Újjászervezi</a:t>
            </a:r>
            <a:r>
              <a:rPr lang="hu-HU" dirty="0" smtClean="0"/>
              <a:t> a bolgár államot; az új uralkodói székhely </a:t>
            </a:r>
            <a:r>
              <a:rPr lang="hu-HU" dirty="0" err="1" smtClean="0"/>
              <a:t>Ohrid</a:t>
            </a:r>
            <a:r>
              <a:rPr lang="hu-HU" dirty="0" smtClean="0"/>
              <a:t>.</a:t>
            </a:r>
          </a:p>
          <a:p>
            <a:r>
              <a:rPr lang="hu-HU" dirty="0" smtClean="0"/>
              <a:t>II. </a:t>
            </a:r>
            <a:r>
              <a:rPr lang="hu-HU" dirty="0" err="1" smtClean="0"/>
              <a:t>Baszileiosz</a:t>
            </a:r>
            <a:r>
              <a:rPr lang="hu-HU" dirty="0" smtClean="0"/>
              <a:t> bizánci császár birodalma minden erejét a „bolgár kérdés végleges rendezésére” fordítja. A döntő csatát 1014-ben </a:t>
            </a:r>
            <a:r>
              <a:rPr lang="hu-HU" dirty="0" err="1" smtClean="0"/>
              <a:t>Kljucsnál</a:t>
            </a:r>
            <a:r>
              <a:rPr lang="hu-HU" dirty="0" smtClean="0"/>
              <a:t> vívják, a bolgárok megsemmisítő vereséget szenvednek.</a:t>
            </a:r>
          </a:p>
          <a:p>
            <a:r>
              <a:rPr lang="hu-HU" dirty="0" err="1" smtClean="0"/>
              <a:t>Baszileiosz</a:t>
            </a:r>
            <a:r>
              <a:rPr lang="hu-HU" dirty="0" smtClean="0"/>
              <a:t> 15 ezer bolgár hadifoglyot vakíttat meg és küld vissza a cárhoz. Győzelméért megkapja a Bolgárölő melléknevet. </a:t>
            </a:r>
            <a:r>
              <a:rPr lang="hu-HU" dirty="0" err="1" smtClean="0"/>
              <a:t>Szamuil</a:t>
            </a:r>
            <a:r>
              <a:rPr lang="hu-HU" dirty="0" smtClean="0"/>
              <a:t> serege maradványa láttán szívrohamot kap és meghal.</a:t>
            </a:r>
          </a:p>
          <a:p>
            <a:r>
              <a:rPr lang="hu-HU" dirty="0" smtClean="0"/>
              <a:t>Még két cár (</a:t>
            </a:r>
            <a:r>
              <a:rPr lang="hu-HU" dirty="0" err="1" smtClean="0"/>
              <a:t>Gavril</a:t>
            </a:r>
            <a:r>
              <a:rPr lang="hu-HU" dirty="0" smtClean="0"/>
              <a:t> </a:t>
            </a:r>
            <a:r>
              <a:rPr lang="hu-HU" dirty="0" err="1" smtClean="0"/>
              <a:t>Radomir</a:t>
            </a:r>
            <a:r>
              <a:rPr lang="hu-HU" dirty="0" smtClean="0"/>
              <a:t>, Ivan </a:t>
            </a:r>
            <a:r>
              <a:rPr lang="hu-HU" dirty="0" err="1" smtClean="0"/>
              <a:t>Vladiszláv</a:t>
            </a:r>
            <a:r>
              <a:rPr lang="hu-HU" dirty="0" smtClean="0"/>
              <a:t>) követi, majd 1018-ban az első Bolgár Cárság megszűnik létezni.</a:t>
            </a:r>
            <a:endParaRPr lang="hu-HU" dirty="0"/>
          </a:p>
        </p:txBody>
      </p:sp>
    </p:spTree>
    <p:extLst>
      <p:ext uri="{BB962C8B-B14F-4D97-AF65-F5344CB8AC3E}">
        <p14:creationId xmlns:p14="http://schemas.microsoft.com/office/powerpoint/2010/main" xmlns="" val="1139284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bizánci uralom (1018-1186)</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II. </a:t>
            </a:r>
            <a:r>
              <a:rPr lang="hu-HU" dirty="0" err="1" smtClean="0"/>
              <a:t>Baszileiosz</a:t>
            </a:r>
            <a:r>
              <a:rPr lang="hu-HU" dirty="0" smtClean="0"/>
              <a:t> (1000-1025) uralma Bizánc utolsó fénykora, a viszonylagos béke és nyugalom ideje.</a:t>
            </a:r>
          </a:p>
          <a:p>
            <a:r>
              <a:rPr lang="hu-HU" dirty="0" smtClean="0"/>
              <a:t>Bulgáriát betagozzák a birodalmi közigazgatásba (három tartományra osztják), de érintetlenül hagyják a nemzeti intézményeket és az adórendszert.</a:t>
            </a:r>
          </a:p>
          <a:p>
            <a:r>
              <a:rPr lang="hu-HU" dirty="0" smtClean="0"/>
              <a:t>Mindennek következtében az első néhány évtized békés, kevés az ellenállás.</a:t>
            </a:r>
          </a:p>
          <a:p>
            <a:r>
              <a:rPr lang="hu-HU" dirty="0" smtClean="0"/>
              <a:t>A 11. sz. folyamán azonban Bizánc egyre mélyülő válságba kerül, fokozódik az önkény és a korrupció, sűrűsödnek a külső betörések (kunok, besenyők, magyarok, normannok).</a:t>
            </a:r>
          </a:p>
          <a:p>
            <a:r>
              <a:rPr lang="hu-HU" dirty="0" smtClean="0"/>
              <a:t>Ennek következtében az 1040-es évektől egymást érik a helyi jellegű felkelések.</a:t>
            </a:r>
          </a:p>
        </p:txBody>
      </p:sp>
    </p:spTree>
    <p:extLst>
      <p:ext uri="{BB962C8B-B14F-4D97-AF65-F5344CB8AC3E}">
        <p14:creationId xmlns:p14="http://schemas.microsoft.com/office/powerpoint/2010/main" xmlns="" val="1999053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második Bolgár Cárság</a:t>
            </a:r>
            <a:endParaRPr lang="hu-HU" dirty="0"/>
          </a:p>
        </p:txBody>
      </p:sp>
      <p:sp>
        <p:nvSpPr>
          <p:cNvPr id="3" name="Tartalom helye 2"/>
          <p:cNvSpPr>
            <a:spLocks noGrp="1"/>
          </p:cNvSpPr>
          <p:nvPr>
            <p:ph idx="1"/>
          </p:nvPr>
        </p:nvSpPr>
        <p:spPr/>
        <p:txBody>
          <a:bodyPr/>
          <a:lstStyle/>
          <a:p>
            <a:r>
              <a:rPr lang="hu-HU" dirty="0" smtClean="0"/>
              <a:t>1185: nagyobb léptékű felkelés tör ki Teodor és Ivan </a:t>
            </a:r>
            <a:r>
              <a:rPr lang="hu-HU" dirty="0" err="1" smtClean="0"/>
              <a:t>Aszen</a:t>
            </a:r>
            <a:r>
              <a:rPr lang="hu-HU" dirty="0" smtClean="0"/>
              <a:t> </a:t>
            </a:r>
            <a:r>
              <a:rPr lang="hu-HU" dirty="0" err="1" smtClean="0"/>
              <a:t>tarnovói</a:t>
            </a:r>
            <a:r>
              <a:rPr lang="hu-HU" dirty="0" smtClean="0"/>
              <a:t> bojárok vezetésével. </a:t>
            </a:r>
          </a:p>
          <a:p>
            <a:r>
              <a:rPr lang="hu-HU" dirty="0" smtClean="0"/>
              <a:t>1186-ban II. Péter (1186-1197) és I. Ivan </a:t>
            </a:r>
            <a:r>
              <a:rPr lang="hu-HU" dirty="0" err="1" smtClean="0"/>
              <a:t>Aszen</a:t>
            </a:r>
            <a:r>
              <a:rPr lang="hu-HU" dirty="0" smtClean="0"/>
              <a:t> (1186-1196) néven társcárokká koronázzák őket. Ezzel veszi kezdetét a második Bolgár Cárság; az új főváros </a:t>
            </a:r>
            <a:r>
              <a:rPr lang="hu-HU" dirty="0" err="1" smtClean="0"/>
              <a:t>Tarnovo</a:t>
            </a:r>
            <a:r>
              <a:rPr lang="hu-HU" dirty="0" smtClean="0"/>
              <a:t>.</a:t>
            </a:r>
          </a:p>
          <a:p>
            <a:r>
              <a:rPr lang="hu-HU" dirty="0" smtClean="0"/>
              <a:t>Kezdeti kudarcok után felszabadítják az ország legnagyobb részét, megverve II. Izsák bizánci császárt.</a:t>
            </a:r>
          </a:p>
          <a:p>
            <a:r>
              <a:rPr lang="hu-HU" dirty="0" err="1" smtClean="0"/>
              <a:t>Mindkettejükkel</a:t>
            </a:r>
            <a:r>
              <a:rPr lang="hu-HU" dirty="0" smtClean="0"/>
              <a:t> összeesküvő arisztokraták végeznek.</a:t>
            </a:r>
          </a:p>
          <a:p>
            <a:endParaRPr lang="hu-HU" dirty="0" smtClean="0"/>
          </a:p>
        </p:txBody>
      </p:sp>
    </p:spTree>
    <p:extLst>
      <p:ext uri="{BB962C8B-B14F-4D97-AF65-F5344CB8AC3E}">
        <p14:creationId xmlns:p14="http://schemas.microsoft.com/office/powerpoint/2010/main" xmlns="" val="109214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Kalojan</a:t>
            </a:r>
            <a:r>
              <a:rPr lang="hu-HU" dirty="0" smtClean="0"/>
              <a:t> (1097-1207)</a:t>
            </a:r>
            <a:endParaRPr lang="hu-HU" dirty="0"/>
          </a:p>
        </p:txBody>
      </p:sp>
      <p:sp>
        <p:nvSpPr>
          <p:cNvPr id="3" name="Tartalom helye 2"/>
          <p:cNvSpPr>
            <a:spLocks noGrp="1"/>
          </p:cNvSpPr>
          <p:nvPr>
            <p:ph idx="1"/>
          </p:nvPr>
        </p:nvSpPr>
        <p:spPr/>
        <p:txBody>
          <a:bodyPr/>
          <a:lstStyle/>
          <a:p>
            <a:r>
              <a:rPr lang="hu-HU" dirty="0" smtClean="0"/>
              <a:t>Péter és Ivan </a:t>
            </a:r>
            <a:r>
              <a:rPr lang="hu-HU" dirty="0" err="1" smtClean="0"/>
              <a:t>Aszen</a:t>
            </a:r>
            <a:r>
              <a:rPr lang="hu-HU" dirty="0" smtClean="0"/>
              <a:t> öccse.</a:t>
            </a:r>
          </a:p>
          <a:p>
            <a:r>
              <a:rPr lang="hu-HU" dirty="0" smtClean="0"/>
              <a:t>Felszámolja a belső ellenzéket, meghódítja Makedóniát és Trákiát.</a:t>
            </a:r>
          </a:p>
          <a:p>
            <a:r>
              <a:rPr lang="hu-HU" dirty="0" smtClean="0"/>
              <a:t>El akarja ismertetni cári címét, s mivel közben a negyedik keresztes hadjárat megdöntötte Bizáncot, III. Ince pápával kell kiegyeznie.</a:t>
            </a:r>
          </a:p>
          <a:p>
            <a:r>
              <a:rPr lang="hu-HU" dirty="0" smtClean="0"/>
              <a:t>Megveri a Bizánc helyén létrejött Latin Császárságot, mely igényt tart a Bulgária feletti uralomra.</a:t>
            </a:r>
          </a:p>
          <a:p>
            <a:r>
              <a:rPr lang="hu-HU" dirty="0" smtClean="0"/>
              <a:t>Bátyjaihoz hasonlóan merénylet áldozata lesz.</a:t>
            </a:r>
            <a:endParaRPr lang="hu-HU" dirty="0"/>
          </a:p>
        </p:txBody>
      </p:sp>
    </p:spTree>
    <p:extLst>
      <p:ext uri="{BB962C8B-B14F-4D97-AF65-F5344CB8AC3E}">
        <p14:creationId xmlns:p14="http://schemas.microsoft.com/office/powerpoint/2010/main" xmlns="" val="1519922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II. Ivan </a:t>
            </a:r>
            <a:r>
              <a:rPr lang="hu-HU" dirty="0" err="1" smtClean="0"/>
              <a:t>Aszen</a:t>
            </a:r>
            <a:r>
              <a:rPr lang="hu-HU" dirty="0" smtClean="0"/>
              <a:t> (1218-1241), és a második Cárság fénykora</a:t>
            </a:r>
            <a:endParaRPr lang="hu-HU" dirty="0"/>
          </a:p>
        </p:txBody>
      </p:sp>
      <p:sp>
        <p:nvSpPr>
          <p:cNvPr id="3" name="Tartalom helye 2"/>
          <p:cNvSpPr>
            <a:spLocks noGrp="1"/>
          </p:cNvSpPr>
          <p:nvPr>
            <p:ph idx="1"/>
          </p:nvPr>
        </p:nvSpPr>
        <p:spPr/>
        <p:txBody>
          <a:bodyPr/>
          <a:lstStyle/>
          <a:p>
            <a:r>
              <a:rPr lang="hu-HU" dirty="0" err="1" smtClean="0"/>
              <a:t>Kalojan</a:t>
            </a:r>
            <a:r>
              <a:rPr lang="hu-HU" dirty="0" smtClean="0"/>
              <a:t> fia, de trónra lépését egy trónbitorló uralma előzte meg.</a:t>
            </a:r>
          </a:p>
          <a:p>
            <a:r>
              <a:rPr lang="hu-HU" dirty="0" smtClean="0"/>
              <a:t>Uralma a második Bolgár Cárság fénykora.</a:t>
            </a:r>
          </a:p>
          <a:p>
            <a:r>
              <a:rPr lang="hu-HU" dirty="0" smtClean="0"/>
              <a:t>Diplomáciai és katonai sikerek révén komoly területgyarapodás.</a:t>
            </a:r>
          </a:p>
          <a:p>
            <a:r>
              <a:rPr lang="hu-HU" dirty="0" smtClean="0"/>
              <a:t>Hatalma oly mértékben megnő, hogy </a:t>
            </a:r>
            <a:r>
              <a:rPr lang="hu-HU" dirty="0" err="1" smtClean="0"/>
              <a:t>Szimeon</a:t>
            </a:r>
            <a:r>
              <a:rPr lang="hu-HU" dirty="0" smtClean="0"/>
              <a:t> óta először felmerül Konstantinápoly (most a Latin Császársághoz tartozik) elfoglalásának gondolata. Ez azonban többszöri ostrom ellenére sem sikerül.</a:t>
            </a:r>
          </a:p>
          <a:p>
            <a:r>
              <a:rPr lang="hu-HU" dirty="0" smtClean="0"/>
              <a:t>A katonai sikerek mellett virágzik a gazdaság és a kultúra is. </a:t>
            </a:r>
            <a:r>
              <a:rPr lang="hu-HU" dirty="0" err="1" smtClean="0"/>
              <a:t>Tarnovo</a:t>
            </a:r>
            <a:r>
              <a:rPr lang="hu-HU" dirty="0" smtClean="0"/>
              <a:t> ekkor épül ki igazi fővárossá.</a:t>
            </a:r>
          </a:p>
          <a:p>
            <a:r>
              <a:rPr lang="hu-HU" dirty="0" smtClean="0"/>
              <a:t>Uralma vége felé azonban már jelentkezett a tatár fenyegetés.</a:t>
            </a:r>
            <a:endParaRPr lang="hu-HU" dirty="0"/>
          </a:p>
        </p:txBody>
      </p:sp>
    </p:spTree>
    <p:extLst>
      <p:ext uri="{BB962C8B-B14F-4D97-AF65-F5344CB8AC3E}">
        <p14:creationId xmlns:p14="http://schemas.microsoft.com/office/powerpoint/2010/main" xmlns="" val="2810690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tatár hegemónia ideje (1242-1300-as évek eleje)</a:t>
            </a:r>
            <a:endParaRPr lang="hu-HU" dirty="0"/>
          </a:p>
        </p:txBody>
      </p:sp>
      <p:sp>
        <p:nvSpPr>
          <p:cNvPr id="3" name="Tartalom helye 2"/>
          <p:cNvSpPr>
            <a:spLocks noGrp="1"/>
          </p:cNvSpPr>
          <p:nvPr>
            <p:ph idx="1"/>
          </p:nvPr>
        </p:nvSpPr>
        <p:spPr/>
        <p:txBody>
          <a:bodyPr/>
          <a:lstStyle/>
          <a:p>
            <a:r>
              <a:rPr lang="hu-HU" dirty="0" smtClean="0"/>
              <a:t>1242-43-ban a Dunától északra fekvő területek tatár uralom alá kerülnek, a Bolgár Cárság pedig a tatárok adófizetője lesz.</a:t>
            </a:r>
          </a:p>
          <a:p>
            <a:r>
              <a:rPr lang="hu-HU" dirty="0" smtClean="0"/>
              <a:t>A következő mindegy 60 év: egymást gyorsan váltó cárok, belső ellentétek, területi veszteségek.</a:t>
            </a:r>
          </a:p>
          <a:p>
            <a:r>
              <a:rPr lang="hu-HU" dirty="0" smtClean="0"/>
              <a:t>A 14. sz. 30-as éveire a </a:t>
            </a:r>
            <a:r>
              <a:rPr lang="hu-HU" dirty="0" err="1" smtClean="0"/>
              <a:t>Terter</a:t>
            </a:r>
            <a:r>
              <a:rPr lang="hu-HU" dirty="0" smtClean="0"/>
              <a:t>-dinasztia cárjai (I. </a:t>
            </a:r>
            <a:r>
              <a:rPr lang="hu-HU" dirty="0" err="1" smtClean="0"/>
              <a:t>Georgi</a:t>
            </a:r>
            <a:r>
              <a:rPr lang="hu-HU" dirty="0" smtClean="0"/>
              <a:t>, Teodor </a:t>
            </a:r>
            <a:r>
              <a:rPr lang="hu-HU" dirty="0" err="1" smtClean="0"/>
              <a:t>Szvetoszlav</a:t>
            </a:r>
            <a:r>
              <a:rPr lang="hu-HU" dirty="0" smtClean="0"/>
              <a:t>, II. </a:t>
            </a:r>
            <a:r>
              <a:rPr lang="hu-HU" dirty="0" err="1" smtClean="0"/>
              <a:t>Georgi</a:t>
            </a:r>
            <a:r>
              <a:rPr lang="hu-HU" dirty="0" smtClean="0"/>
              <a:t>) lerázzák a tatár igát, de ekkorra az ország kimerül, a központi hatalom meggyengül, állandósul a politikai és gazdasági megosztottság.</a:t>
            </a:r>
            <a:endParaRPr lang="hu-HU" dirty="0"/>
          </a:p>
        </p:txBody>
      </p:sp>
    </p:spTree>
    <p:extLst>
      <p:ext uri="{BB962C8B-B14F-4D97-AF65-F5344CB8AC3E}">
        <p14:creationId xmlns:p14="http://schemas.microsoft.com/office/powerpoint/2010/main" xmlns="" val="1677687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második Cárság bukása, a török uralom kezdete</a:t>
            </a:r>
            <a:endParaRPr lang="hu-HU" dirty="0"/>
          </a:p>
        </p:txBody>
      </p:sp>
      <p:sp>
        <p:nvSpPr>
          <p:cNvPr id="3" name="Tartalom helye 2"/>
          <p:cNvSpPr>
            <a:spLocks noGrp="1"/>
          </p:cNvSpPr>
          <p:nvPr>
            <p:ph idx="1"/>
          </p:nvPr>
        </p:nvSpPr>
        <p:spPr/>
        <p:txBody>
          <a:bodyPr/>
          <a:lstStyle/>
          <a:p>
            <a:endParaRPr lang="hu-HU" dirty="0" smtClean="0"/>
          </a:p>
          <a:p>
            <a:r>
              <a:rPr lang="hu-HU" dirty="0" smtClean="0"/>
              <a:t>Az oszmán-törökök a 14. sz. közepén vetik meg a lábukat a Balkánon, ahová VI. </a:t>
            </a:r>
            <a:r>
              <a:rPr lang="hu-HU" dirty="0" err="1" smtClean="0"/>
              <a:t>Joannesz</a:t>
            </a:r>
            <a:r>
              <a:rPr lang="hu-HU" dirty="0" smtClean="0"/>
              <a:t> </a:t>
            </a:r>
            <a:r>
              <a:rPr lang="hu-HU" dirty="0" err="1" smtClean="0"/>
              <a:t>Kantakuzénosz</a:t>
            </a:r>
            <a:r>
              <a:rPr lang="hu-HU" dirty="0" smtClean="0"/>
              <a:t> (Joan </a:t>
            </a:r>
            <a:r>
              <a:rPr lang="hu-HU" dirty="0" err="1" smtClean="0"/>
              <a:t>Kantakuzin</a:t>
            </a:r>
            <a:r>
              <a:rPr lang="hu-HU" dirty="0" smtClean="0"/>
              <a:t>) bizánci császár hívására és szövetségeseként érkeznek.</a:t>
            </a:r>
          </a:p>
          <a:p>
            <a:endParaRPr lang="hu-HU" dirty="0" smtClean="0"/>
          </a:p>
          <a:p>
            <a:r>
              <a:rPr lang="hu-HU" dirty="0" smtClean="0"/>
              <a:t>1369-ben elfoglalják Drinápolyt, ezzel Bulgária közvetlen </a:t>
            </a:r>
            <a:r>
              <a:rPr lang="hu-HU" dirty="0" err="1" smtClean="0"/>
              <a:t>szomszédai</a:t>
            </a:r>
            <a:r>
              <a:rPr lang="hu-HU" dirty="0" smtClean="0"/>
              <a:t> lesznek, és állandó fenyegetést jelentenek.</a:t>
            </a:r>
          </a:p>
        </p:txBody>
      </p:sp>
    </p:spTree>
    <p:extLst>
      <p:ext uri="{BB962C8B-B14F-4D97-AF65-F5344CB8AC3E}">
        <p14:creationId xmlns:p14="http://schemas.microsoft.com/office/powerpoint/2010/main" xmlns="" val="380932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A középkori bolgár nép három etnikumból alakult ki:</a:t>
            </a:r>
            <a:endParaRPr lang="hu-HU" dirty="0"/>
          </a:p>
        </p:txBody>
      </p:sp>
      <p:sp>
        <p:nvSpPr>
          <p:cNvPr id="3" name="Tartalom helye 2"/>
          <p:cNvSpPr>
            <a:spLocks noGrp="1"/>
          </p:cNvSpPr>
          <p:nvPr>
            <p:ph idx="1"/>
          </p:nvPr>
        </p:nvSpPr>
        <p:spPr/>
        <p:txBody>
          <a:bodyPr/>
          <a:lstStyle/>
          <a:p>
            <a:endParaRPr lang="hu-HU" dirty="0" smtClean="0"/>
          </a:p>
          <a:p>
            <a:r>
              <a:rPr lang="hu-HU" sz="3200" dirty="0" err="1" smtClean="0"/>
              <a:t>protobolgárok</a:t>
            </a:r>
            <a:r>
              <a:rPr lang="hu-HU" sz="3200" dirty="0" smtClean="0"/>
              <a:t>: ők az államalkotó tényező.</a:t>
            </a:r>
          </a:p>
          <a:p>
            <a:pPr marL="0" indent="0">
              <a:buNone/>
            </a:pPr>
            <a:endParaRPr lang="hu-HU" sz="3200" dirty="0" smtClean="0"/>
          </a:p>
          <a:p>
            <a:r>
              <a:rPr lang="hu-HU" sz="3200" dirty="0"/>
              <a:t>s</a:t>
            </a:r>
            <a:r>
              <a:rPr lang="hu-HU" sz="3200" dirty="0" smtClean="0"/>
              <a:t>zlávok (</a:t>
            </a:r>
            <a:r>
              <a:rPr lang="hu-HU" sz="3200" dirty="0" err="1" smtClean="0"/>
              <a:t>szklavinok</a:t>
            </a:r>
            <a:r>
              <a:rPr lang="hu-HU" sz="3200" dirty="0" smtClean="0"/>
              <a:t>): betelepülésük az 5. sz.-</a:t>
            </a:r>
            <a:r>
              <a:rPr lang="hu-HU" sz="3200" dirty="0" err="1" smtClean="0"/>
              <a:t>ban</a:t>
            </a:r>
            <a:r>
              <a:rPr lang="hu-HU" sz="3200" dirty="0" smtClean="0"/>
              <a:t> kezdődött. Ők a legnépesebb etnikum, később az ő nyelvük válik meghatározóvá.</a:t>
            </a:r>
          </a:p>
          <a:p>
            <a:pPr marL="0" indent="0">
              <a:buNone/>
            </a:pPr>
            <a:endParaRPr lang="hu-HU" sz="3200" dirty="0" smtClean="0"/>
          </a:p>
          <a:p>
            <a:r>
              <a:rPr lang="hu-HU" sz="3200" dirty="0" err="1" smtClean="0"/>
              <a:t>hellenizált-romanizált</a:t>
            </a:r>
            <a:r>
              <a:rPr lang="hu-HU" sz="3200" dirty="0" smtClean="0"/>
              <a:t> őslakosság (trákok).</a:t>
            </a:r>
            <a:endParaRPr lang="hu-HU" sz="3200" dirty="0"/>
          </a:p>
        </p:txBody>
      </p:sp>
    </p:spTree>
    <p:extLst>
      <p:ext uri="{BB962C8B-B14F-4D97-AF65-F5344CB8AC3E}">
        <p14:creationId xmlns:p14="http://schemas.microsoft.com/office/powerpoint/2010/main" xmlns="" val="2909643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Ivan </a:t>
            </a:r>
            <a:r>
              <a:rPr lang="hu-HU" dirty="0" err="1" smtClean="0"/>
              <a:t>Alekszandar</a:t>
            </a:r>
            <a:r>
              <a:rPr lang="hu-HU" dirty="0" smtClean="0"/>
              <a:t> (1331-1371)</a:t>
            </a:r>
            <a:endParaRPr lang="hu-HU" dirty="0"/>
          </a:p>
        </p:txBody>
      </p:sp>
      <p:sp>
        <p:nvSpPr>
          <p:cNvPr id="3" name="Tartalom helye 2"/>
          <p:cNvSpPr>
            <a:spLocks noGrp="1"/>
          </p:cNvSpPr>
          <p:nvPr>
            <p:ph idx="1"/>
          </p:nvPr>
        </p:nvSpPr>
        <p:spPr/>
        <p:txBody>
          <a:bodyPr/>
          <a:lstStyle/>
          <a:p>
            <a:r>
              <a:rPr lang="hu-HU" dirty="0" smtClean="0"/>
              <a:t>Uralma jellemzői:</a:t>
            </a:r>
          </a:p>
          <a:p>
            <a:pPr lvl="1"/>
            <a:r>
              <a:rPr lang="hu-HU" dirty="0"/>
              <a:t>b</a:t>
            </a:r>
            <a:r>
              <a:rPr lang="hu-HU" dirty="0" smtClean="0"/>
              <a:t>első megosztottság (</a:t>
            </a:r>
            <a:r>
              <a:rPr lang="hu-HU" dirty="0" err="1" smtClean="0"/>
              <a:t>Dobrotica</a:t>
            </a:r>
            <a:r>
              <a:rPr lang="hu-HU" dirty="0"/>
              <a:t> </a:t>
            </a:r>
            <a:r>
              <a:rPr lang="hu-HU" dirty="0" smtClean="0"/>
              <a:t>Dobrudzsában, </a:t>
            </a:r>
            <a:r>
              <a:rPr lang="hu-HU" dirty="0" err="1" smtClean="0"/>
              <a:t>Momcsil</a:t>
            </a:r>
            <a:r>
              <a:rPr lang="hu-HU" dirty="0" smtClean="0"/>
              <a:t> a </a:t>
            </a:r>
            <a:r>
              <a:rPr lang="hu-HU" dirty="0" err="1" smtClean="0"/>
              <a:t>Rodopében</a:t>
            </a:r>
            <a:r>
              <a:rPr lang="hu-HU" dirty="0" smtClean="0"/>
              <a:t> önállósítja magát).</a:t>
            </a:r>
          </a:p>
          <a:p>
            <a:pPr lvl="1"/>
            <a:r>
              <a:rPr lang="hu-HU" dirty="0"/>
              <a:t>e</a:t>
            </a:r>
            <a:r>
              <a:rPr lang="hu-HU" dirty="0" smtClean="0"/>
              <a:t>llenségeskedés a szomszéd országokkal (VI. </a:t>
            </a:r>
            <a:r>
              <a:rPr lang="hu-HU" dirty="0" err="1" smtClean="0"/>
              <a:t>Joannesz</a:t>
            </a:r>
            <a:r>
              <a:rPr lang="hu-HU" dirty="0" smtClean="0"/>
              <a:t> és török szövetségese, illetve Dusán István szerb cár).</a:t>
            </a:r>
            <a:endParaRPr lang="hu-HU" dirty="0"/>
          </a:p>
          <a:p>
            <a:r>
              <a:rPr lang="hu-HU" dirty="0" smtClean="0"/>
              <a:t>Kettéosztja országát két fia, Ivan </a:t>
            </a:r>
            <a:r>
              <a:rPr lang="hu-HU" dirty="0" err="1" smtClean="0"/>
              <a:t>Sztracimir</a:t>
            </a:r>
            <a:r>
              <a:rPr lang="hu-HU" dirty="0" smtClean="0"/>
              <a:t> és Ivan </a:t>
            </a:r>
            <a:r>
              <a:rPr lang="hu-HU" dirty="0" err="1" smtClean="0"/>
              <a:t>Sisman</a:t>
            </a:r>
            <a:r>
              <a:rPr lang="hu-HU" dirty="0" smtClean="0"/>
              <a:t> között (állítólag második felesége, Teodóra, a kisebbik fiú anyja kérésére).</a:t>
            </a:r>
          </a:p>
          <a:p>
            <a:r>
              <a:rPr lang="hu-HU" dirty="0" smtClean="0"/>
              <a:t>Így jön létre a </a:t>
            </a:r>
            <a:r>
              <a:rPr lang="hu-HU" dirty="0" err="1" smtClean="0"/>
              <a:t>Vidini</a:t>
            </a:r>
            <a:r>
              <a:rPr lang="hu-HU" dirty="0" smtClean="0"/>
              <a:t> Cárság (Ivan </a:t>
            </a:r>
            <a:r>
              <a:rPr lang="hu-HU" dirty="0" err="1" smtClean="0"/>
              <a:t>Sztracimir</a:t>
            </a:r>
            <a:r>
              <a:rPr lang="hu-HU" dirty="0" smtClean="0"/>
              <a:t>) és a </a:t>
            </a:r>
            <a:r>
              <a:rPr lang="hu-HU" dirty="0" err="1" smtClean="0"/>
              <a:t>Tarnovói</a:t>
            </a:r>
            <a:r>
              <a:rPr lang="hu-HU" dirty="0" smtClean="0"/>
              <a:t> Cárság (Ivan </a:t>
            </a:r>
            <a:r>
              <a:rPr lang="hu-HU" dirty="0" err="1" smtClean="0"/>
              <a:t>Sisman</a:t>
            </a:r>
            <a:r>
              <a:rPr lang="hu-HU" dirty="0" smtClean="0"/>
              <a:t>).</a:t>
            </a:r>
          </a:p>
        </p:txBody>
      </p:sp>
    </p:spTree>
    <p:extLst>
      <p:ext uri="{BB962C8B-B14F-4D97-AF65-F5344CB8AC3E}">
        <p14:creationId xmlns:p14="http://schemas.microsoft.com/office/powerpoint/2010/main" xmlns="" val="1141752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61703"/>
            <a:ext cx="10515600" cy="5615260"/>
          </a:xfrm>
        </p:spPr>
        <p:txBody>
          <a:bodyPr>
            <a:normAutofit fontScale="77500" lnSpcReduction="20000"/>
          </a:bodyPr>
          <a:lstStyle/>
          <a:p>
            <a:r>
              <a:rPr lang="hu-HU" dirty="0" smtClean="0"/>
              <a:t>Az így megosztott, belső ellentétekkel terhelt Bulgária nem képes számottevő erőt </a:t>
            </a:r>
            <a:r>
              <a:rPr lang="hu-HU" dirty="0" err="1" smtClean="0"/>
              <a:t>szembeállítani</a:t>
            </a:r>
            <a:r>
              <a:rPr lang="hu-HU" dirty="0" smtClean="0"/>
              <a:t> a hódítókkal.</a:t>
            </a:r>
          </a:p>
          <a:p>
            <a:endParaRPr lang="hu-HU" dirty="0"/>
          </a:p>
          <a:p>
            <a:r>
              <a:rPr lang="hu-HU" dirty="0" smtClean="0"/>
              <a:t>A törökök két nagy győzelme a szerb fejedelmek felett (1370 – Csernomen, 1389 – Rigómező) a bolgárok sorsát is megpecsételi.</a:t>
            </a:r>
          </a:p>
          <a:p>
            <a:endParaRPr lang="hu-HU" dirty="0"/>
          </a:p>
          <a:p>
            <a:r>
              <a:rPr lang="hu-HU" dirty="0" smtClean="0"/>
              <a:t>1385-ben elesik Szófia, 1393-ban a főváros, </a:t>
            </a:r>
            <a:r>
              <a:rPr lang="hu-HU" dirty="0" err="1" smtClean="0"/>
              <a:t>Tarnovo</a:t>
            </a:r>
            <a:r>
              <a:rPr lang="hu-HU" dirty="0" smtClean="0"/>
              <a:t>. Itt a védelmet </a:t>
            </a:r>
            <a:r>
              <a:rPr lang="hu-HU" dirty="0" err="1" smtClean="0"/>
              <a:t>Evtimi</a:t>
            </a:r>
            <a:r>
              <a:rPr lang="hu-HU" dirty="0" smtClean="0"/>
              <a:t> </a:t>
            </a:r>
            <a:r>
              <a:rPr lang="hu-HU" dirty="0" err="1" smtClean="0"/>
              <a:t>Tarnovszki</a:t>
            </a:r>
            <a:r>
              <a:rPr lang="hu-HU" dirty="0"/>
              <a:t> </a:t>
            </a:r>
            <a:r>
              <a:rPr lang="hu-HU" dirty="0" smtClean="0"/>
              <a:t>pátriárka, a </a:t>
            </a:r>
            <a:r>
              <a:rPr lang="hu-HU" dirty="0" err="1" smtClean="0"/>
              <a:t>tarnovói</a:t>
            </a:r>
            <a:r>
              <a:rPr lang="hu-HU" dirty="0" smtClean="0"/>
              <a:t> irodalmi iskola vezéralakja, a bolgár irodalmi nyelv megreformálója irányítja. A város három hónapi ostrom után árulás révén esik el. A török megkíméli és kolostori száműzetésbe küldi a pátriárkát, akinek halálával (kb. 1402-1404) megszűnik az önálló bolgár egyház.</a:t>
            </a:r>
          </a:p>
          <a:p>
            <a:endParaRPr lang="hu-HU" dirty="0" smtClean="0"/>
          </a:p>
          <a:p>
            <a:r>
              <a:rPr lang="hu-HU" dirty="0" smtClean="0"/>
              <a:t>Ivan </a:t>
            </a:r>
            <a:r>
              <a:rPr lang="hu-HU" dirty="0" err="1" smtClean="0"/>
              <a:t>Sismant</a:t>
            </a:r>
            <a:r>
              <a:rPr lang="hu-HU" dirty="0" smtClean="0"/>
              <a:t> I. </a:t>
            </a:r>
            <a:r>
              <a:rPr lang="hu-HU" dirty="0" err="1" smtClean="0"/>
              <a:t>Bajazid</a:t>
            </a:r>
            <a:r>
              <a:rPr lang="hu-HU" dirty="0" smtClean="0"/>
              <a:t> szultán 1395-ben </a:t>
            </a:r>
            <a:r>
              <a:rPr lang="hu-HU" dirty="0" err="1" smtClean="0"/>
              <a:t>kivégezti</a:t>
            </a:r>
            <a:r>
              <a:rPr lang="hu-HU" dirty="0" smtClean="0"/>
              <a:t>. Ivan </a:t>
            </a:r>
            <a:r>
              <a:rPr lang="hu-HU" dirty="0" err="1" smtClean="0"/>
              <a:t>Sztracimirt</a:t>
            </a:r>
            <a:r>
              <a:rPr lang="hu-HU" dirty="0" smtClean="0"/>
              <a:t> (akinek </a:t>
            </a:r>
            <a:r>
              <a:rPr lang="hu-HU" dirty="0" err="1" smtClean="0"/>
              <a:t>Vidini</a:t>
            </a:r>
            <a:r>
              <a:rPr lang="hu-HU" dirty="0" smtClean="0"/>
              <a:t> Cársága 1365 és 1369 között a magyar I. Nagy Lajos uralma alatt állt, majd török vazallus lett) 1397-ben Kis-Ázsiába hurcolják, ahol valószínűleg megölik vagy meghal a fogságban.</a:t>
            </a:r>
          </a:p>
          <a:p>
            <a:endParaRPr lang="hu-HU" dirty="0" smtClean="0"/>
          </a:p>
          <a:p>
            <a:r>
              <a:rPr lang="hu-HU" dirty="0" smtClean="0"/>
              <a:t>Ezzel a bolgár államiság mintegy 500 évre megszűnik.</a:t>
            </a:r>
            <a:endParaRPr lang="hu-HU" dirty="0"/>
          </a:p>
        </p:txBody>
      </p:sp>
    </p:spTree>
    <p:extLst>
      <p:ext uri="{BB962C8B-B14F-4D97-AF65-F5344CB8AC3E}">
        <p14:creationId xmlns:p14="http://schemas.microsoft.com/office/powerpoint/2010/main" xmlns="" val="2568264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török kor – közigazgatás, jogi helyzet</a:t>
            </a:r>
            <a:endParaRPr lang="hu-HU" dirty="0"/>
          </a:p>
        </p:txBody>
      </p:sp>
      <p:sp>
        <p:nvSpPr>
          <p:cNvPr id="3" name="Tartalom helye 2"/>
          <p:cNvSpPr>
            <a:spLocks noGrp="1"/>
          </p:cNvSpPr>
          <p:nvPr>
            <p:ph idx="1"/>
          </p:nvPr>
        </p:nvSpPr>
        <p:spPr/>
        <p:txBody>
          <a:bodyPr/>
          <a:lstStyle/>
          <a:p>
            <a:r>
              <a:rPr lang="hu-HU" dirty="0" smtClean="0"/>
              <a:t>A meghódított Bulgáriát betagozták az Oszmán Birodalom közigazgatásába.</a:t>
            </a:r>
          </a:p>
          <a:p>
            <a:r>
              <a:rPr lang="hu-HU" dirty="0" smtClean="0"/>
              <a:t>Ennek alapegysége abban az időben a szandzsák, élén a szandzsákbéggel (a helyi közigazgatás feje, felel az adószedésért, a szandzsák </a:t>
            </a:r>
            <a:r>
              <a:rPr lang="hu-HU" dirty="0" err="1" smtClean="0"/>
              <a:t>haderejének</a:t>
            </a:r>
            <a:r>
              <a:rPr lang="hu-HU" dirty="0" smtClean="0"/>
              <a:t> parancsnoka).</a:t>
            </a:r>
          </a:p>
          <a:p>
            <a:r>
              <a:rPr lang="hu-HU" dirty="0" smtClean="0"/>
              <a:t>A 16. sz.-i reformokkal alakul ki az oszmán közigazgatás végső formája. Ennek egységei: </a:t>
            </a:r>
            <a:r>
              <a:rPr lang="hu-HU" dirty="0" err="1" smtClean="0"/>
              <a:t>ejalet</a:t>
            </a:r>
            <a:r>
              <a:rPr lang="hu-HU" dirty="0" smtClean="0"/>
              <a:t> (beglerbég vagy </a:t>
            </a:r>
            <a:r>
              <a:rPr lang="hu-HU" dirty="0" err="1" smtClean="0"/>
              <a:t>váli</a:t>
            </a:r>
            <a:r>
              <a:rPr lang="hu-HU" dirty="0" smtClean="0"/>
              <a:t>) &gt; szandzsák (szandzsákbég) &gt; </a:t>
            </a:r>
            <a:r>
              <a:rPr lang="hu-HU" dirty="0" err="1" smtClean="0"/>
              <a:t>kaaza</a:t>
            </a:r>
            <a:r>
              <a:rPr lang="hu-HU" dirty="0" smtClean="0"/>
              <a:t> (</a:t>
            </a:r>
            <a:r>
              <a:rPr lang="hu-HU" dirty="0" err="1" smtClean="0"/>
              <a:t>kajmakám</a:t>
            </a:r>
            <a:r>
              <a:rPr lang="hu-HU" dirty="0" smtClean="0"/>
              <a:t>) &gt; </a:t>
            </a:r>
            <a:r>
              <a:rPr lang="hu-HU" dirty="0" err="1" smtClean="0"/>
              <a:t>nahija</a:t>
            </a:r>
            <a:r>
              <a:rPr lang="hu-HU" dirty="0" smtClean="0"/>
              <a:t>.</a:t>
            </a:r>
          </a:p>
          <a:p>
            <a:r>
              <a:rPr lang="hu-HU" dirty="0" smtClean="0"/>
              <a:t>A bolgár terület a </a:t>
            </a:r>
            <a:r>
              <a:rPr lang="hu-HU" dirty="0" err="1" smtClean="0"/>
              <a:t>Ruméliai</a:t>
            </a:r>
            <a:r>
              <a:rPr lang="hu-HU" dirty="0" smtClean="0"/>
              <a:t> </a:t>
            </a:r>
            <a:r>
              <a:rPr lang="hu-HU" dirty="0" err="1" smtClean="0"/>
              <a:t>ejalethez</a:t>
            </a:r>
            <a:r>
              <a:rPr lang="hu-HU" dirty="0" smtClean="0"/>
              <a:t> tartozott.</a:t>
            </a:r>
            <a:endParaRPr lang="hu-HU" dirty="0"/>
          </a:p>
        </p:txBody>
      </p:sp>
    </p:spTree>
    <p:extLst>
      <p:ext uri="{BB962C8B-B14F-4D97-AF65-F5344CB8AC3E}">
        <p14:creationId xmlns:p14="http://schemas.microsoft.com/office/powerpoint/2010/main" xmlns="" val="2793392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Társadalmi rétegek</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Nem adózók: egyházi vezetők és állami főhivatalnokok, valamint a katonai hűbéresek (szpáhik). Utóbbiak nem örökletes hűbérbirtokkal rendelkeznek, s a birtoknak megfelelő nagyságú haderőt kötelesek kiállítani.</a:t>
            </a:r>
          </a:p>
          <a:p>
            <a:endParaRPr lang="hu-HU" dirty="0"/>
          </a:p>
          <a:p>
            <a:r>
              <a:rPr lang="hu-HU" dirty="0" smtClean="0"/>
              <a:t>Adózók: alacsony rangú muzulmánok és nem muzulmánok (ráják). Minden föld a szultán tulajdona, ők csak korlátozott használati joggal bírnak. Adóznak az államnak (</a:t>
            </a:r>
            <a:r>
              <a:rPr lang="hu-HU" dirty="0" err="1" smtClean="0"/>
              <a:t>dzsizje</a:t>
            </a:r>
            <a:r>
              <a:rPr lang="hu-HU" dirty="0" smtClean="0"/>
              <a:t> – fejadó) és a földesúrnak.</a:t>
            </a:r>
          </a:p>
          <a:p>
            <a:endParaRPr lang="hu-HU" dirty="0"/>
          </a:p>
          <a:p>
            <a:r>
              <a:rPr lang="hu-HU" dirty="0" smtClean="0"/>
              <a:t>A keresztény ráják között kiváltságos réteget alkottak azok, akik valamilyen katonai funkciót töltöttek be (</a:t>
            </a:r>
            <a:r>
              <a:rPr lang="hu-HU" dirty="0" err="1" smtClean="0"/>
              <a:t>martoloszi</a:t>
            </a:r>
            <a:r>
              <a:rPr lang="hu-HU" dirty="0" smtClean="0"/>
              <a:t>/</a:t>
            </a:r>
            <a:r>
              <a:rPr lang="hu-HU" dirty="0" err="1" smtClean="0"/>
              <a:t>vojnuci</a:t>
            </a:r>
            <a:r>
              <a:rPr lang="hu-HU" dirty="0" smtClean="0"/>
              <a:t>; szállítmányozás, határőrség, rendőrség, adószedés, háborúban segédcsapatok). Státuszuk örökletes volt; mentesültek a fejadó alól és hűbérbirtokot kaphattak. </a:t>
            </a:r>
            <a:endParaRPr lang="hu-HU" dirty="0"/>
          </a:p>
        </p:txBody>
      </p:sp>
    </p:spTree>
    <p:extLst>
      <p:ext uri="{BB962C8B-B14F-4D97-AF65-F5344CB8AC3E}">
        <p14:creationId xmlns:p14="http://schemas.microsoft.com/office/powerpoint/2010/main" xmlns="" val="3032269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keresztény alattvalókat sújtó egyéb korlátozások, hátrányok</a:t>
            </a:r>
            <a:endParaRPr lang="hu-HU" dirty="0"/>
          </a:p>
        </p:txBody>
      </p:sp>
      <p:sp>
        <p:nvSpPr>
          <p:cNvPr id="3" name="Tartalom helye 2"/>
          <p:cNvSpPr>
            <a:spLocks noGrp="1"/>
          </p:cNvSpPr>
          <p:nvPr>
            <p:ph idx="1"/>
          </p:nvPr>
        </p:nvSpPr>
        <p:spPr/>
        <p:txBody>
          <a:bodyPr>
            <a:normAutofit lnSpcReduction="10000"/>
          </a:bodyPr>
          <a:lstStyle/>
          <a:p>
            <a:pPr marL="0" indent="0">
              <a:buNone/>
            </a:pPr>
            <a:endParaRPr lang="hu-HU" dirty="0" smtClean="0"/>
          </a:p>
          <a:p>
            <a:r>
              <a:rPr lang="hu-HU" dirty="0" smtClean="0"/>
              <a:t>Nem ülhetnek lóra, nem hordhatnak fegyvert, nem viselhetnek drága ruhákat („selymet, atlaszt és cobolyprémet”). (Igaz, ezt változó szigorúsággal tartatták be.)</a:t>
            </a:r>
            <a:endParaRPr lang="hu-HU" dirty="0"/>
          </a:p>
          <a:p>
            <a:r>
              <a:rPr lang="hu-HU" dirty="0" smtClean="0"/>
              <a:t>Templomuk nem lehet magasabb a település dzsámijánál.</a:t>
            </a:r>
            <a:endParaRPr lang="hu-HU" dirty="0"/>
          </a:p>
          <a:p>
            <a:r>
              <a:rPr lang="hu-HU" dirty="0" smtClean="0"/>
              <a:t>A 17. sz.-</a:t>
            </a:r>
            <a:r>
              <a:rPr lang="hu-HU" dirty="0" err="1" smtClean="0"/>
              <a:t>ig</a:t>
            </a:r>
            <a:r>
              <a:rPr lang="hu-HU" dirty="0" smtClean="0"/>
              <a:t> szedték tőlük a gyermekadót (</a:t>
            </a:r>
            <a:r>
              <a:rPr lang="hu-HU" dirty="0" err="1" smtClean="0"/>
              <a:t>devsirme</a:t>
            </a:r>
            <a:r>
              <a:rPr lang="hu-HU" dirty="0" smtClean="0"/>
              <a:t>).</a:t>
            </a:r>
            <a:endParaRPr lang="bg-BG" dirty="0" smtClean="0"/>
          </a:p>
          <a:p>
            <a:r>
              <a:rPr lang="hu-HU" dirty="0" smtClean="0"/>
              <a:t>Az erőszakos </a:t>
            </a:r>
            <a:r>
              <a:rPr lang="hu-HU" dirty="0" err="1" smtClean="0"/>
              <a:t>iszlamizáció</a:t>
            </a:r>
            <a:r>
              <a:rPr lang="hu-HU" dirty="0" smtClean="0"/>
              <a:t> nem volt tömeges, de volt rá példa (</a:t>
            </a:r>
            <a:r>
              <a:rPr lang="hu-HU" dirty="0" err="1" smtClean="0"/>
              <a:t>Metodi</a:t>
            </a:r>
            <a:r>
              <a:rPr lang="hu-HU" dirty="0" smtClean="0"/>
              <a:t> </a:t>
            </a:r>
            <a:r>
              <a:rPr lang="hu-HU" dirty="0" err="1" smtClean="0"/>
              <a:t>Draginov</a:t>
            </a:r>
            <a:r>
              <a:rPr lang="hu-HU" dirty="0" smtClean="0"/>
              <a:t> pópa feljegyzése „</a:t>
            </a:r>
            <a:r>
              <a:rPr lang="hu-HU" dirty="0" err="1" smtClean="0"/>
              <a:t>Csepino</a:t>
            </a:r>
            <a:r>
              <a:rPr lang="hu-HU" dirty="0" smtClean="0"/>
              <a:t> </a:t>
            </a:r>
            <a:r>
              <a:rPr lang="hu-HU" dirty="0" err="1" smtClean="0"/>
              <a:t>eltörökösítéséről</a:t>
            </a:r>
            <a:r>
              <a:rPr lang="hu-HU" dirty="0" smtClean="0"/>
              <a:t>”), illetve voltak, akik érdekből tértek át. Muzulmán vallású bolgárok: „</a:t>
            </a:r>
            <a:r>
              <a:rPr lang="hu-HU" dirty="0" err="1" smtClean="0"/>
              <a:t>pomákok</a:t>
            </a:r>
            <a:r>
              <a:rPr lang="hu-HU" dirty="0" smtClean="0"/>
              <a:t>” (számuk ma mintegy 130 ezer fő).</a:t>
            </a:r>
            <a:endParaRPr lang="hu-HU" dirty="0"/>
          </a:p>
        </p:txBody>
      </p:sp>
    </p:spTree>
    <p:extLst>
      <p:ext uri="{BB962C8B-B14F-4D97-AF65-F5344CB8AC3E}">
        <p14:creationId xmlns:p14="http://schemas.microsoft.com/office/powerpoint/2010/main" xmlns="" val="3084729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Ellenállás, felkelések</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I. („Várnai”) Ulászló magyar király és Hunyadi János keresztes hadjáratát a helyi lakosság bizonyos mértékben támogatta, de nem nagy lelkesedéssel.</a:t>
            </a:r>
          </a:p>
          <a:p>
            <a:r>
              <a:rPr lang="hu-HU" dirty="0" smtClean="0"/>
              <a:t>A Birodalom hanyatlásával fokozódott a kizsákmányolás és önkény, gyengült a központi hatalom. Ennek következtében a 17. sz.-</a:t>
            </a:r>
            <a:r>
              <a:rPr lang="hu-HU" dirty="0" err="1" smtClean="0"/>
              <a:t>tól</a:t>
            </a:r>
            <a:r>
              <a:rPr lang="hu-HU" dirty="0" smtClean="0"/>
              <a:t> több helyi jellegű felkelés is kitört.</a:t>
            </a:r>
          </a:p>
          <a:p>
            <a:r>
              <a:rPr lang="hu-HU" dirty="0" smtClean="0"/>
              <a:t>Ezek egyike volt a bolgár katolikusok </a:t>
            </a:r>
            <a:r>
              <a:rPr lang="hu-HU" dirty="0" err="1" smtClean="0"/>
              <a:t>csiprovci</a:t>
            </a:r>
            <a:r>
              <a:rPr lang="hu-HU" dirty="0" smtClean="0"/>
              <a:t> felkelése (1688). Egy részük a felkelés leverése után </a:t>
            </a:r>
            <a:r>
              <a:rPr lang="hu-HU" dirty="0" err="1" smtClean="0"/>
              <a:t>Sztefan</a:t>
            </a:r>
            <a:r>
              <a:rPr lang="hu-HU" dirty="0" smtClean="0"/>
              <a:t> </a:t>
            </a:r>
            <a:r>
              <a:rPr lang="hu-HU" dirty="0" err="1" smtClean="0"/>
              <a:t>Knezsevics</a:t>
            </a:r>
            <a:r>
              <a:rPr lang="hu-HU" dirty="0" smtClean="0"/>
              <a:t> szófiai katolikus püspök vezetésével a Bánátba menekülnek, s ők alkotják a máig létező bánáti bolgár közösséget. A leghíresebb bánáti bolgár </a:t>
            </a:r>
            <a:r>
              <a:rPr lang="hu-HU" dirty="0" err="1" smtClean="0"/>
              <a:t>Dunyov</a:t>
            </a:r>
            <a:r>
              <a:rPr lang="hu-HU" dirty="0" smtClean="0"/>
              <a:t> István, ezredes, a magyar és olasz szabadságharc hőse.</a:t>
            </a:r>
          </a:p>
          <a:p>
            <a:r>
              <a:rPr lang="hu-HU" dirty="0" smtClean="0"/>
              <a:t>Az ellenállás további formáját jelentette a </a:t>
            </a:r>
            <a:r>
              <a:rPr lang="hu-HU" dirty="0" err="1" smtClean="0"/>
              <a:t>hajdut</a:t>
            </a:r>
            <a:r>
              <a:rPr lang="hu-HU" dirty="0" smtClean="0"/>
              <a:t>-mozgalom.</a:t>
            </a:r>
          </a:p>
        </p:txBody>
      </p:sp>
    </p:spTree>
    <p:extLst>
      <p:ext uri="{BB962C8B-B14F-4D97-AF65-F5344CB8AC3E}">
        <p14:creationId xmlns:p14="http://schemas.microsoft.com/office/powerpoint/2010/main" xmlns="" val="2196778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bolgár Újjászületés</a:t>
            </a:r>
            <a:endParaRPr lang="hu-HU" dirty="0"/>
          </a:p>
        </p:txBody>
      </p:sp>
      <p:sp>
        <p:nvSpPr>
          <p:cNvPr id="3" name="Tartalom helye 2"/>
          <p:cNvSpPr>
            <a:spLocks noGrp="1"/>
          </p:cNvSpPr>
          <p:nvPr>
            <p:ph idx="1"/>
          </p:nvPr>
        </p:nvSpPr>
        <p:spPr/>
        <p:txBody>
          <a:bodyPr>
            <a:normAutofit lnSpcReduction="10000"/>
          </a:bodyPr>
          <a:lstStyle/>
          <a:p>
            <a:r>
              <a:rPr lang="hu-HU" dirty="0" smtClean="0"/>
              <a:t>A bolgár Újjászületés a 18. sz. végén kezdődött, s az 1878-as felszabadulással ért véget. Korszakai:</a:t>
            </a:r>
          </a:p>
          <a:p>
            <a:endParaRPr lang="hu-HU" dirty="0"/>
          </a:p>
          <a:p>
            <a:pPr lvl="1"/>
            <a:r>
              <a:rPr lang="hu-HU" dirty="0" smtClean="0"/>
              <a:t>A 18. sz. végétől az 1820-as évekig: nemzeti eszme születése, nemzeti </a:t>
            </a:r>
            <a:r>
              <a:rPr lang="hu-HU" dirty="0" err="1" smtClean="0"/>
              <a:t>érzelmű</a:t>
            </a:r>
            <a:r>
              <a:rPr lang="hu-HU" dirty="0" smtClean="0"/>
              <a:t> polgárság és értelmiség kialakulása, szellemi felvilágosító mozgalom.</a:t>
            </a:r>
          </a:p>
          <a:p>
            <a:pPr lvl="1"/>
            <a:endParaRPr lang="hu-HU" dirty="0"/>
          </a:p>
          <a:p>
            <a:pPr lvl="1"/>
            <a:r>
              <a:rPr lang="hu-HU" dirty="0" smtClean="0"/>
              <a:t>Az 1820-as évektől a krími háború végéig (1856): nemzeti mozgalmak kibontakozása, küzdelem a független bolgár egyházért, az első fegyveres megmozdulások.</a:t>
            </a:r>
          </a:p>
          <a:p>
            <a:pPr lvl="1"/>
            <a:endParaRPr lang="hu-HU" dirty="0"/>
          </a:p>
          <a:p>
            <a:pPr lvl="1"/>
            <a:r>
              <a:rPr lang="hu-HU" dirty="0" smtClean="0"/>
              <a:t>1856-1878: nemzeti egyház és oktatás megteremtése, fegyveres felkelések, végül a felszabadító orosz-török háború.</a:t>
            </a:r>
          </a:p>
        </p:txBody>
      </p:sp>
    </p:spTree>
    <p:extLst>
      <p:ext uri="{BB962C8B-B14F-4D97-AF65-F5344CB8AC3E}">
        <p14:creationId xmlns:p14="http://schemas.microsoft.com/office/powerpoint/2010/main" xmlns="" val="6553445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újjászületés kezdete – </a:t>
            </a:r>
            <a:r>
              <a:rPr lang="hu-HU" dirty="0" err="1" smtClean="0"/>
              <a:t>Pajszij</a:t>
            </a:r>
            <a:r>
              <a:rPr lang="hu-HU" dirty="0" smtClean="0"/>
              <a:t> </a:t>
            </a:r>
            <a:r>
              <a:rPr lang="hu-HU" dirty="0" err="1" smtClean="0"/>
              <a:t>Hilendarszki</a:t>
            </a:r>
            <a:endParaRPr lang="hu-HU" dirty="0"/>
          </a:p>
        </p:txBody>
      </p:sp>
      <p:sp>
        <p:nvSpPr>
          <p:cNvPr id="3" name="Tartalom helye 2"/>
          <p:cNvSpPr>
            <a:spLocks noGrp="1"/>
          </p:cNvSpPr>
          <p:nvPr>
            <p:ph idx="1"/>
          </p:nvPr>
        </p:nvSpPr>
        <p:spPr/>
        <p:txBody>
          <a:bodyPr>
            <a:normAutofit lnSpcReduction="10000"/>
          </a:bodyPr>
          <a:lstStyle/>
          <a:p>
            <a:r>
              <a:rPr lang="hu-HU" dirty="0" smtClean="0"/>
              <a:t>Az Újjászületés kezdetének </a:t>
            </a:r>
            <a:r>
              <a:rPr lang="hu-HU" dirty="0" err="1" smtClean="0"/>
              <a:t>Pajszij</a:t>
            </a:r>
            <a:r>
              <a:rPr lang="hu-HU" dirty="0" smtClean="0"/>
              <a:t> </a:t>
            </a:r>
            <a:r>
              <a:rPr lang="hu-HU" dirty="0" err="1" smtClean="0"/>
              <a:t>Hilendarszki</a:t>
            </a:r>
            <a:r>
              <a:rPr lang="hu-HU" dirty="0" smtClean="0"/>
              <a:t> szerzetes Szláv-bolgár történelem című munkájának megjelenését (1762) tekintik.</a:t>
            </a:r>
          </a:p>
          <a:p>
            <a:endParaRPr lang="hu-HU" dirty="0" smtClean="0"/>
          </a:p>
          <a:p>
            <a:r>
              <a:rPr lang="hu-HU" dirty="0" smtClean="0"/>
              <a:t>Ebben a bolgár történelem legdicsőbb alakjait (cárok, szentek) mutatja be azzal a nem titkolt céllal, hogy ráébressze honfitársait nemzetük nagyságára. Az előszóban dicséri a hazafiakat, kritizálja az idegenszívűeket.</a:t>
            </a:r>
          </a:p>
          <a:p>
            <a:endParaRPr lang="hu-HU" dirty="0" smtClean="0"/>
          </a:p>
          <a:p>
            <a:r>
              <a:rPr lang="hu-HU" dirty="0" smtClean="0"/>
              <a:t>Nem óegyházi szláv nyelven, hanem a kor közérthető bolgár nyelvén írta.</a:t>
            </a:r>
            <a:endParaRPr lang="hu-HU" dirty="0"/>
          </a:p>
        </p:txBody>
      </p:sp>
    </p:spTree>
    <p:extLst>
      <p:ext uri="{BB962C8B-B14F-4D97-AF65-F5344CB8AC3E}">
        <p14:creationId xmlns:p14="http://schemas.microsoft.com/office/powerpoint/2010/main" xmlns="" val="19632333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Szofronij</a:t>
            </a:r>
            <a:r>
              <a:rPr lang="hu-HU" dirty="0" smtClean="0"/>
              <a:t> </a:t>
            </a:r>
            <a:r>
              <a:rPr lang="hu-HU" dirty="0" err="1" smtClean="0"/>
              <a:t>Vracsanszki</a:t>
            </a:r>
            <a:r>
              <a:rPr lang="hu-HU" dirty="0" smtClean="0"/>
              <a:t> – </a:t>
            </a:r>
            <a:r>
              <a:rPr lang="hu-HU" dirty="0" err="1" smtClean="0"/>
              <a:t>Pajszij</a:t>
            </a:r>
            <a:r>
              <a:rPr lang="hu-HU" dirty="0" smtClean="0"/>
              <a:t> első követője</a:t>
            </a:r>
            <a:endParaRPr lang="hu-HU" dirty="0"/>
          </a:p>
        </p:txBody>
      </p:sp>
      <p:sp>
        <p:nvSpPr>
          <p:cNvPr id="3" name="Tartalom helye 2"/>
          <p:cNvSpPr>
            <a:spLocks noGrp="1"/>
          </p:cNvSpPr>
          <p:nvPr>
            <p:ph idx="1"/>
          </p:nvPr>
        </p:nvSpPr>
        <p:spPr/>
        <p:txBody>
          <a:bodyPr/>
          <a:lstStyle/>
          <a:p>
            <a:r>
              <a:rPr lang="hu-HU" dirty="0" err="1" smtClean="0"/>
              <a:t>Vracai</a:t>
            </a:r>
            <a:r>
              <a:rPr lang="hu-HU" dirty="0" smtClean="0"/>
              <a:t> püspök, majd a bukaresti bolgár emigráció vezéralakja.</a:t>
            </a:r>
          </a:p>
          <a:p>
            <a:r>
              <a:rPr lang="hu-HU" dirty="0" err="1" smtClean="0"/>
              <a:t>Russzofil</a:t>
            </a:r>
            <a:r>
              <a:rPr lang="hu-HU" dirty="0" smtClean="0"/>
              <a:t> nézeteket vall, orosz segítséget vár a felszabaduláshoz, diplomáciai küldetésben jár Szentpéterváron.</a:t>
            </a:r>
          </a:p>
          <a:p>
            <a:r>
              <a:rPr lang="hu-HU" dirty="0" smtClean="0"/>
              <a:t>A Szláv-bolgár történelem első másolója.</a:t>
            </a:r>
          </a:p>
          <a:p>
            <a:r>
              <a:rPr lang="hu-HU" dirty="0" smtClean="0"/>
              <a:t>Jelentős saját, szintén újbolgár nyelvű munkássága is:</a:t>
            </a:r>
          </a:p>
          <a:p>
            <a:pPr lvl="1"/>
            <a:r>
              <a:rPr lang="hu-HU" dirty="0" err="1" smtClean="0"/>
              <a:t>Kirjakodromon</a:t>
            </a:r>
            <a:r>
              <a:rPr lang="hu-HU" dirty="0" smtClean="0"/>
              <a:t> </a:t>
            </a:r>
            <a:r>
              <a:rPr lang="hu-HU" dirty="0" err="1" smtClean="0"/>
              <a:t>szirecs</a:t>
            </a:r>
            <a:r>
              <a:rPr lang="hu-HU" dirty="0" smtClean="0"/>
              <a:t> </a:t>
            </a:r>
            <a:r>
              <a:rPr lang="hu-HU" dirty="0" err="1" smtClean="0"/>
              <a:t>Nedelnik</a:t>
            </a:r>
            <a:r>
              <a:rPr lang="hu-HU" dirty="0" smtClean="0"/>
              <a:t> („</a:t>
            </a:r>
            <a:r>
              <a:rPr lang="hu-HU" dirty="0" err="1" smtClean="0"/>
              <a:t>Szofronije</a:t>
            </a:r>
            <a:r>
              <a:rPr lang="hu-HU" dirty="0" smtClean="0"/>
              <a:t>”): szentbeszédgyűjtemény, illetve szertartási útmutató papoknak. Az első bolgár nyomtatott könyv (1806).</a:t>
            </a:r>
          </a:p>
          <a:p>
            <a:pPr lvl="1"/>
            <a:r>
              <a:rPr lang="hu-HU" dirty="0" err="1" smtClean="0"/>
              <a:t>Zsitije</a:t>
            </a:r>
            <a:r>
              <a:rPr lang="hu-HU" dirty="0" smtClean="0"/>
              <a:t> i </a:t>
            </a:r>
            <a:r>
              <a:rPr lang="hu-HU" dirty="0" err="1" smtClean="0"/>
              <a:t>sztradanija</a:t>
            </a:r>
            <a:r>
              <a:rPr lang="hu-HU" dirty="0" smtClean="0"/>
              <a:t> </a:t>
            </a:r>
            <a:r>
              <a:rPr lang="hu-HU" dirty="0" err="1" smtClean="0"/>
              <a:t>gresnago</a:t>
            </a:r>
            <a:r>
              <a:rPr lang="hu-HU" dirty="0" smtClean="0"/>
              <a:t> </a:t>
            </a:r>
            <a:r>
              <a:rPr lang="hu-HU" dirty="0" err="1" smtClean="0"/>
              <a:t>Szofronija</a:t>
            </a:r>
            <a:r>
              <a:rPr lang="hu-HU" dirty="0" smtClean="0"/>
              <a:t> („A bűnös </a:t>
            </a:r>
            <a:r>
              <a:rPr lang="hu-HU" dirty="0" err="1" smtClean="0"/>
              <a:t>Szofronij</a:t>
            </a:r>
            <a:r>
              <a:rPr lang="hu-HU" dirty="0" smtClean="0"/>
              <a:t> élete és szenvedései”): az első bolgár önéletrajz. A modern bolgár irodalom kezdetének tekintik.</a:t>
            </a:r>
            <a:endParaRPr lang="hu-HU" dirty="0"/>
          </a:p>
        </p:txBody>
      </p:sp>
    </p:spTree>
    <p:extLst>
      <p:ext uri="{BB962C8B-B14F-4D97-AF65-F5344CB8AC3E}">
        <p14:creationId xmlns:p14="http://schemas.microsoft.com/office/powerpoint/2010/main" xmlns="" val="4230326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modern bolgár oktatás kiépülése</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19. sz. elejéig: csak kolostori iskolák, ahol elemi szintű ismereteket adnak át. Aki többet akart, az görög iskolában tanult, ezzel azonban az értelmiség görög szellemi befolyás alá került.</a:t>
            </a:r>
          </a:p>
          <a:p>
            <a:r>
              <a:rPr lang="hu-HU" dirty="0" smtClean="0"/>
              <a:t>A 19. sz. első felében megjelent az igény a korszerű, világi, bolgár nyelvű oktatásra.</a:t>
            </a:r>
          </a:p>
          <a:p>
            <a:r>
              <a:rPr lang="hu-HU" dirty="0" err="1" smtClean="0"/>
              <a:t>Petar</a:t>
            </a:r>
            <a:r>
              <a:rPr lang="hu-HU" dirty="0" smtClean="0"/>
              <a:t> </a:t>
            </a:r>
            <a:r>
              <a:rPr lang="hu-HU" dirty="0" err="1" smtClean="0"/>
              <a:t>Beron</a:t>
            </a:r>
            <a:r>
              <a:rPr lang="hu-HU" dirty="0"/>
              <a:t> </a:t>
            </a:r>
            <a:r>
              <a:rPr lang="hu-HU" dirty="0" smtClean="0"/>
              <a:t>az iskolaügy legfontosabb alakja:</a:t>
            </a:r>
          </a:p>
          <a:p>
            <a:pPr lvl="1"/>
            <a:r>
              <a:rPr lang="hu-HU" dirty="0"/>
              <a:t>a</a:t>
            </a:r>
            <a:r>
              <a:rPr lang="hu-HU" dirty="0" smtClean="0"/>
              <a:t>z első modern bolgár tankönyv, a Halas ábécé (</a:t>
            </a:r>
            <a:r>
              <a:rPr lang="hu-HU" dirty="0" err="1" smtClean="0"/>
              <a:t>Riben</a:t>
            </a:r>
            <a:r>
              <a:rPr lang="hu-HU" dirty="0" smtClean="0"/>
              <a:t> </a:t>
            </a:r>
            <a:r>
              <a:rPr lang="hu-HU" dirty="0" err="1" smtClean="0"/>
              <a:t>bukvar</a:t>
            </a:r>
            <a:r>
              <a:rPr lang="hu-HU" dirty="0" smtClean="0"/>
              <a:t>, 1824) szerzője.</a:t>
            </a:r>
          </a:p>
          <a:p>
            <a:pPr lvl="1"/>
            <a:r>
              <a:rPr lang="hu-HU" dirty="0"/>
              <a:t>m</a:t>
            </a:r>
            <a:r>
              <a:rPr lang="hu-HU" dirty="0" smtClean="0"/>
              <a:t>eghonosította a Bell-Lancaster módszert (kölcsönös oktatás).</a:t>
            </a:r>
          </a:p>
          <a:p>
            <a:r>
              <a:rPr lang="hu-HU" dirty="0" smtClean="0"/>
              <a:t>Az első ilyen iskola: </a:t>
            </a:r>
            <a:r>
              <a:rPr lang="hu-HU" dirty="0" err="1" smtClean="0"/>
              <a:t>Gabrovo</a:t>
            </a:r>
            <a:r>
              <a:rPr lang="hu-HU" dirty="0" smtClean="0"/>
              <a:t> (1835), majd </a:t>
            </a:r>
            <a:r>
              <a:rPr lang="hu-HU" dirty="0" err="1" smtClean="0"/>
              <a:t>Sztara</a:t>
            </a:r>
            <a:r>
              <a:rPr lang="hu-HU" dirty="0" smtClean="0"/>
              <a:t> </a:t>
            </a:r>
            <a:r>
              <a:rPr lang="hu-HU" dirty="0" err="1" smtClean="0"/>
              <a:t>Zagora</a:t>
            </a:r>
            <a:r>
              <a:rPr lang="hu-HU" dirty="0" smtClean="0"/>
              <a:t>, </a:t>
            </a:r>
            <a:r>
              <a:rPr lang="hu-HU" dirty="0" err="1" smtClean="0"/>
              <a:t>Koprivstica</a:t>
            </a:r>
            <a:r>
              <a:rPr lang="hu-HU" dirty="0" smtClean="0"/>
              <a:t>, Plovdiv, </a:t>
            </a:r>
            <a:r>
              <a:rPr lang="hu-HU" dirty="0" err="1" smtClean="0"/>
              <a:t>Szvistov</a:t>
            </a:r>
            <a:r>
              <a:rPr lang="hu-HU" dirty="0" smtClean="0"/>
              <a:t>.</a:t>
            </a:r>
          </a:p>
          <a:p>
            <a:r>
              <a:rPr lang="hu-HU" dirty="0" smtClean="0"/>
              <a:t>1843-ban Elena városában megnyílik az első osztályokra bontott iskola is, melyet a plovdivi és a </a:t>
            </a:r>
            <a:r>
              <a:rPr lang="hu-HU" dirty="0" err="1" smtClean="0"/>
              <a:t>koprivsticai</a:t>
            </a:r>
            <a:r>
              <a:rPr lang="hu-HU" dirty="0" smtClean="0"/>
              <a:t> követ.</a:t>
            </a:r>
            <a:endParaRPr lang="hu-HU" dirty="0"/>
          </a:p>
        </p:txBody>
      </p:sp>
    </p:spTree>
    <p:extLst>
      <p:ext uri="{BB962C8B-B14F-4D97-AF65-F5344CB8AC3E}">
        <p14:creationId xmlns:p14="http://schemas.microsoft.com/office/powerpoint/2010/main" xmlns="" val="2640058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a:t>
            </a:r>
            <a:r>
              <a:rPr lang="hu-HU" dirty="0" err="1" smtClean="0"/>
              <a:t>protobolgárok</a:t>
            </a:r>
            <a:endParaRPr lang="hu-HU" dirty="0"/>
          </a:p>
        </p:txBody>
      </p:sp>
      <p:sp>
        <p:nvSpPr>
          <p:cNvPr id="3" name="Tartalom helye 2"/>
          <p:cNvSpPr>
            <a:spLocks noGrp="1"/>
          </p:cNvSpPr>
          <p:nvPr>
            <p:ph idx="1"/>
          </p:nvPr>
        </p:nvSpPr>
        <p:spPr/>
        <p:txBody>
          <a:bodyPr>
            <a:normAutofit lnSpcReduction="10000"/>
          </a:bodyPr>
          <a:lstStyle/>
          <a:p>
            <a:r>
              <a:rPr lang="hu-HU" dirty="0" smtClean="0"/>
              <a:t>Eredetük vitatott (türk? iráni? a kettő valamilyen keveréke?).</a:t>
            </a:r>
          </a:p>
          <a:p>
            <a:r>
              <a:rPr lang="hu-HU" dirty="0" smtClean="0"/>
              <a:t>Lovas nomád nép, de fejlett kézműves kultúra és a 7. sz.-</a:t>
            </a:r>
            <a:r>
              <a:rPr lang="hu-HU" dirty="0" err="1" smtClean="0"/>
              <a:t>ra</a:t>
            </a:r>
            <a:r>
              <a:rPr lang="hu-HU" dirty="0" smtClean="0"/>
              <a:t> a politikai szervezettség magas szintje </a:t>
            </a:r>
            <a:r>
              <a:rPr lang="hu-HU" dirty="0" err="1" smtClean="0"/>
              <a:t>jellemzi</a:t>
            </a:r>
            <a:r>
              <a:rPr lang="hu-HU" dirty="0" smtClean="0"/>
              <a:t>.</a:t>
            </a:r>
          </a:p>
          <a:p>
            <a:r>
              <a:rPr lang="hu-HU" dirty="0" smtClean="0"/>
              <a:t>Vallásuk szintén kevéssé ismert; főistenük Tangra (</a:t>
            </a:r>
            <a:r>
              <a:rPr lang="hu-HU" dirty="0" err="1" smtClean="0"/>
              <a:t>Tengri</a:t>
            </a:r>
            <a:r>
              <a:rPr lang="hu-HU" dirty="0" smtClean="0"/>
              <a:t>); sámánizmus; a kínaihoz hasonló állatjegyes naptár.</a:t>
            </a:r>
          </a:p>
          <a:p>
            <a:r>
              <a:rPr lang="hu-HU" dirty="0" smtClean="0"/>
              <a:t>Őshazájuk valószínűleg Belső-Ázsia; legkorábbi említésük egy 354-es római krónikában található, eszerint ekkor a </a:t>
            </a:r>
            <a:r>
              <a:rPr lang="hu-HU" dirty="0" err="1" smtClean="0"/>
              <a:t>Kaspi</a:t>
            </a:r>
            <a:r>
              <a:rPr lang="hu-HU" dirty="0" smtClean="0"/>
              <a:t>-, az </a:t>
            </a:r>
            <a:r>
              <a:rPr lang="hu-HU" dirty="0" err="1" smtClean="0"/>
              <a:t>Azovi</a:t>
            </a:r>
            <a:r>
              <a:rPr lang="hu-HU" dirty="0" smtClean="0"/>
              <a:t>- és a Fekete-tenger környékén éltek.</a:t>
            </a:r>
            <a:endParaRPr lang="hu-HU" dirty="0"/>
          </a:p>
          <a:p>
            <a:r>
              <a:rPr lang="hu-HU" dirty="0" smtClean="0"/>
              <a:t>A 6. sz. második felében a bolgár törzsek a Türk, illetve az Avar </a:t>
            </a:r>
            <a:r>
              <a:rPr lang="hu-HU" dirty="0" err="1" smtClean="0"/>
              <a:t>Kaganátus</a:t>
            </a:r>
            <a:r>
              <a:rPr lang="hu-HU" dirty="0" smtClean="0"/>
              <a:t> uralma alá kerülnek.</a:t>
            </a:r>
          </a:p>
        </p:txBody>
      </p:sp>
    </p:spTree>
    <p:extLst>
      <p:ext uri="{BB962C8B-B14F-4D97-AF65-F5344CB8AC3E}">
        <p14:creationId xmlns:p14="http://schemas.microsoft.com/office/powerpoint/2010/main" xmlns="" val="23582217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újbolgár irodalom kialakulása</a:t>
            </a:r>
            <a:endParaRPr lang="hu-HU" dirty="0"/>
          </a:p>
        </p:txBody>
      </p:sp>
      <p:sp>
        <p:nvSpPr>
          <p:cNvPr id="3" name="Tartalom helye 2"/>
          <p:cNvSpPr>
            <a:spLocks noGrp="1"/>
          </p:cNvSpPr>
          <p:nvPr>
            <p:ph idx="1"/>
          </p:nvPr>
        </p:nvSpPr>
        <p:spPr/>
        <p:txBody>
          <a:bodyPr/>
          <a:lstStyle/>
          <a:p>
            <a:r>
              <a:rPr lang="hu-HU" dirty="0" smtClean="0"/>
              <a:t>Hosszas viták után kialakul és megszilárdul a modern, köznyelvi alapú irodalmi nyelv, mely a kulturálisan legfejlettebb északkeleti (</a:t>
            </a:r>
            <a:r>
              <a:rPr lang="hu-HU" dirty="0" err="1" smtClean="0"/>
              <a:t>Veliko</a:t>
            </a:r>
            <a:r>
              <a:rPr lang="hu-HU" dirty="0" smtClean="0"/>
              <a:t> </a:t>
            </a:r>
            <a:r>
              <a:rPr lang="hu-HU" dirty="0" err="1" smtClean="0"/>
              <a:t>Tarnovo</a:t>
            </a:r>
            <a:r>
              <a:rPr lang="hu-HU" dirty="0" smtClean="0"/>
              <a:t> környéki) országrész nyelvjárására épül.</a:t>
            </a:r>
          </a:p>
          <a:p>
            <a:r>
              <a:rPr lang="hu-HU" dirty="0" smtClean="0"/>
              <a:t>Kezdetét veszi az újbolgár irodalom és írásbeliség. Megjelenik a könyvnyomtatás és újságkiadás (egyelőre külföldön – Buda, Bécs, Belgrád, </a:t>
            </a:r>
            <a:r>
              <a:rPr lang="hu-HU" dirty="0" err="1" smtClean="0"/>
              <a:t>Novi</a:t>
            </a:r>
            <a:r>
              <a:rPr lang="hu-HU" dirty="0" smtClean="0"/>
              <a:t> Szad, </a:t>
            </a:r>
            <a:r>
              <a:rPr lang="hu-HU" dirty="0" err="1" smtClean="0"/>
              <a:t>Kragujevac</a:t>
            </a:r>
            <a:r>
              <a:rPr lang="hu-HU" dirty="0" smtClean="0"/>
              <a:t>, Bukarest nyomdáiban).</a:t>
            </a:r>
          </a:p>
          <a:p>
            <a:r>
              <a:rPr lang="hu-HU" dirty="0" smtClean="0"/>
              <a:t>Legjelentősebb alkotók: </a:t>
            </a:r>
            <a:r>
              <a:rPr lang="hu-HU" dirty="0" err="1" smtClean="0"/>
              <a:t>Hriszto</a:t>
            </a:r>
            <a:r>
              <a:rPr lang="hu-HU" dirty="0" smtClean="0"/>
              <a:t> Botev (a legnagyobb bolgár költő), </a:t>
            </a:r>
            <a:r>
              <a:rPr lang="hu-HU" dirty="0" err="1" smtClean="0"/>
              <a:t>Ljuben</a:t>
            </a:r>
            <a:r>
              <a:rPr lang="hu-HU" dirty="0" smtClean="0"/>
              <a:t> </a:t>
            </a:r>
            <a:r>
              <a:rPr lang="hu-HU" dirty="0" err="1" smtClean="0"/>
              <a:t>Karavelov</a:t>
            </a:r>
            <a:r>
              <a:rPr lang="hu-HU" dirty="0" smtClean="0"/>
              <a:t> (az első nagy író), </a:t>
            </a:r>
            <a:r>
              <a:rPr lang="hu-HU" dirty="0" err="1" smtClean="0"/>
              <a:t>Petko</a:t>
            </a:r>
            <a:r>
              <a:rPr lang="hu-HU" dirty="0" smtClean="0"/>
              <a:t> </a:t>
            </a:r>
            <a:r>
              <a:rPr lang="hu-HU" dirty="0" err="1" smtClean="0"/>
              <a:t>Szlavejkov</a:t>
            </a:r>
            <a:r>
              <a:rPr lang="hu-HU" dirty="0" smtClean="0"/>
              <a:t> (népdal- és közmondásgyűjtő, jelentős költő), Dobri </a:t>
            </a:r>
            <a:r>
              <a:rPr lang="hu-HU" dirty="0" err="1" smtClean="0"/>
              <a:t>Vojnikov</a:t>
            </a:r>
            <a:r>
              <a:rPr lang="hu-HU" dirty="0" smtClean="0"/>
              <a:t> és </a:t>
            </a:r>
            <a:r>
              <a:rPr lang="hu-HU" dirty="0" err="1" smtClean="0"/>
              <a:t>Vaszil</a:t>
            </a:r>
            <a:r>
              <a:rPr lang="hu-HU" dirty="0" smtClean="0"/>
              <a:t> </a:t>
            </a:r>
            <a:r>
              <a:rPr lang="hu-HU" dirty="0" err="1" smtClean="0"/>
              <a:t>Drumev</a:t>
            </a:r>
            <a:r>
              <a:rPr lang="hu-HU" dirty="0" smtClean="0"/>
              <a:t> (drámaírók).</a:t>
            </a:r>
            <a:endParaRPr lang="hu-HU" dirty="0"/>
          </a:p>
        </p:txBody>
      </p:sp>
    </p:spTree>
    <p:extLst>
      <p:ext uri="{BB962C8B-B14F-4D97-AF65-F5344CB8AC3E}">
        <p14:creationId xmlns:p14="http://schemas.microsoft.com/office/powerpoint/2010/main" xmlns="" val="2619142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egyházi függetlenség kivívása</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Az oszmán hódítással elveszett az önálló bolgár egyház; a Birodalom ortodox lakossága az egyetemes konstantinápolyi patriarchátus alá tartozott.</a:t>
            </a:r>
          </a:p>
          <a:p>
            <a:r>
              <a:rPr lang="hu-HU" dirty="0" smtClean="0"/>
              <a:t>Ennek következtében a felsőpapság (püspökök) nagy része görög.</a:t>
            </a:r>
          </a:p>
          <a:p>
            <a:r>
              <a:rPr lang="hu-HU" dirty="0" smtClean="0"/>
              <a:t>Görög nacionalizmus, </a:t>
            </a:r>
            <a:r>
              <a:rPr lang="hu-HU" dirty="0" err="1" smtClean="0"/>
              <a:t>pánhellén</a:t>
            </a:r>
            <a:r>
              <a:rPr lang="hu-HU" dirty="0" smtClean="0"/>
              <a:t> eszme &gt; a patriarchátus a görög ideológiai befolyás terjesztésére törekszik.</a:t>
            </a:r>
          </a:p>
          <a:p>
            <a:r>
              <a:rPr lang="hu-HU" dirty="0" smtClean="0"/>
              <a:t>A bolgár nemzeti ébredés hatására megjelent az </a:t>
            </a:r>
            <a:r>
              <a:rPr lang="hu-HU" dirty="0" err="1" smtClean="0"/>
              <a:t>autokefál</a:t>
            </a:r>
            <a:r>
              <a:rPr lang="hu-HU" dirty="0" smtClean="0"/>
              <a:t> bolgár egyház feltámasztásának igénye &gt; konfliktus a patriarchátussal.</a:t>
            </a:r>
          </a:p>
          <a:p>
            <a:r>
              <a:rPr lang="hu-HU" dirty="0" smtClean="0"/>
              <a:t>Egyre több helyen követelik a görög püspökök leváltását.</a:t>
            </a:r>
          </a:p>
          <a:p>
            <a:r>
              <a:rPr lang="hu-HU" dirty="0" smtClean="0"/>
              <a:t>A független egyházért való küzdelem központja a konstantinápolyi bolgár kolónia volt.</a:t>
            </a:r>
            <a:endParaRPr lang="hu-HU" dirty="0"/>
          </a:p>
        </p:txBody>
      </p:sp>
    </p:spTree>
    <p:extLst>
      <p:ext uri="{BB962C8B-B14F-4D97-AF65-F5344CB8AC3E}">
        <p14:creationId xmlns:p14="http://schemas.microsoft.com/office/powerpoint/2010/main" xmlns="" val="40258622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87829"/>
            <a:ext cx="10515600" cy="5589134"/>
          </a:xfrm>
        </p:spPr>
        <p:txBody>
          <a:bodyPr>
            <a:normAutofit fontScale="92500" lnSpcReduction="10000"/>
          </a:bodyPr>
          <a:lstStyle/>
          <a:p>
            <a:r>
              <a:rPr lang="hu-HU" dirty="0" smtClean="0"/>
              <a:t>A küzdelem állomásai:</a:t>
            </a:r>
          </a:p>
          <a:p>
            <a:endParaRPr lang="hu-HU" dirty="0"/>
          </a:p>
          <a:p>
            <a:r>
              <a:rPr lang="hu-HU" dirty="0" smtClean="0"/>
              <a:t>1849: a szultán engedélyezi bolgár templom létesítését Konstantinápolyban (Szent István templom).</a:t>
            </a:r>
          </a:p>
          <a:p>
            <a:endParaRPr lang="hu-HU" dirty="0"/>
          </a:p>
          <a:p>
            <a:r>
              <a:rPr lang="hu-HU" dirty="0" smtClean="0"/>
              <a:t>1860. április 3. („Bolgár Húsvét”): a Szent István templomban tartott húsvéti misén </a:t>
            </a:r>
            <a:r>
              <a:rPr lang="hu-HU" dirty="0" err="1" smtClean="0"/>
              <a:t>Ilarion</a:t>
            </a:r>
            <a:r>
              <a:rPr lang="hu-HU" dirty="0" smtClean="0"/>
              <a:t> </a:t>
            </a:r>
            <a:r>
              <a:rPr lang="hu-HU" dirty="0" err="1" smtClean="0"/>
              <a:t>Makariopolszki</a:t>
            </a:r>
            <a:r>
              <a:rPr lang="hu-HU" dirty="0" smtClean="0"/>
              <a:t> püspök kihagyja a liturgiából a pátriárka nevét, ezzel jelképesen megtagadja főségét.</a:t>
            </a:r>
          </a:p>
          <a:p>
            <a:endParaRPr lang="hu-HU" dirty="0"/>
          </a:p>
          <a:p>
            <a:r>
              <a:rPr lang="hu-HU" dirty="0" smtClean="0"/>
              <a:t>1870. február 28.: a szultán engedélyezi az önálló bolgár exarchátus létrehozását; az első </a:t>
            </a:r>
            <a:r>
              <a:rPr lang="hu-HU" dirty="0" err="1" smtClean="0"/>
              <a:t>exarcha</a:t>
            </a:r>
            <a:r>
              <a:rPr lang="hu-HU" dirty="0" smtClean="0"/>
              <a:t> I. Antim. A pátriárka kiátkozza, ezt csak 1945-ben vonják vissza.</a:t>
            </a:r>
          </a:p>
          <a:p>
            <a:endParaRPr lang="hu-HU" dirty="0"/>
          </a:p>
          <a:p>
            <a:r>
              <a:rPr lang="hu-HU" dirty="0" smtClean="0"/>
              <a:t>Az exarchátus az első bolgár nemzeti intézmény.</a:t>
            </a:r>
          </a:p>
          <a:p>
            <a:endParaRPr lang="hu-HU" dirty="0"/>
          </a:p>
        </p:txBody>
      </p:sp>
    </p:spTree>
    <p:extLst>
      <p:ext uri="{BB962C8B-B14F-4D97-AF65-F5344CB8AC3E}">
        <p14:creationId xmlns:p14="http://schemas.microsoft.com/office/powerpoint/2010/main" xmlns="" val="12523841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Küzdelem a függetlenségért, fegyveres harcok</a:t>
            </a:r>
            <a:endParaRPr lang="hu-HU" dirty="0"/>
          </a:p>
        </p:txBody>
      </p:sp>
      <p:sp>
        <p:nvSpPr>
          <p:cNvPr id="3" name="Tartalom helye 2"/>
          <p:cNvSpPr>
            <a:spLocks noGrp="1"/>
          </p:cNvSpPr>
          <p:nvPr>
            <p:ph idx="1"/>
          </p:nvPr>
        </p:nvSpPr>
        <p:spPr/>
        <p:txBody>
          <a:bodyPr/>
          <a:lstStyle/>
          <a:p>
            <a:r>
              <a:rPr lang="hu-HU" dirty="0" smtClean="0"/>
              <a:t>19. sz. eleje: helyi felkelések, önkéntesek bekapcsolódása a szerb és görög szabadságharcba.</a:t>
            </a:r>
          </a:p>
          <a:p>
            <a:r>
              <a:rPr lang="hu-HU" dirty="0" smtClean="0"/>
              <a:t>Krími háború: </a:t>
            </a:r>
            <a:r>
              <a:rPr lang="hu-HU" dirty="0" err="1" smtClean="0"/>
              <a:t>Tarnovóban</a:t>
            </a:r>
            <a:r>
              <a:rPr lang="hu-HU" dirty="0" smtClean="0"/>
              <a:t> és </a:t>
            </a:r>
            <a:r>
              <a:rPr lang="hu-HU" dirty="0" err="1" smtClean="0"/>
              <a:t>Vidinben</a:t>
            </a:r>
            <a:r>
              <a:rPr lang="hu-HU" dirty="0" smtClean="0"/>
              <a:t> szervezkedés az oroszok támogatására.</a:t>
            </a:r>
          </a:p>
          <a:p>
            <a:r>
              <a:rPr lang="hu-HU" dirty="0" err="1" smtClean="0"/>
              <a:t>Georgi</a:t>
            </a:r>
            <a:r>
              <a:rPr lang="hu-HU" dirty="0" smtClean="0"/>
              <a:t> </a:t>
            </a:r>
            <a:r>
              <a:rPr lang="hu-HU" dirty="0" err="1" smtClean="0"/>
              <a:t>Sztojkov</a:t>
            </a:r>
            <a:r>
              <a:rPr lang="hu-HU" dirty="0" smtClean="0"/>
              <a:t> </a:t>
            </a:r>
            <a:r>
              <a:rPr lang="hu-HU" dirty="0" err="1" smtClean="0"/>
              <a:t>Rakovszki</a:t>
            </a:r>
            <a:r>
              <a:rPr lang="hu-HU" dirty="0" smtClean="0"/>
              <a:t>, az első modern bolgár politikus és diplomata 1862-ben Mihály szerb fejedelemmel együttműködve megszervezi az első belgrádi Bolgár Légiót, mely részt vesz az </a:t>
            </a:r>
            <a:r>
              <a:rPr lang="hu-HU" dirty="0" err="1" smtClean="0"/>
              <a:t>azévi</a:t>
            </a:r>
            <a:r>
              <a:rPr lang="hu-HU" dirty="0" smtClean="0"/>
              <a:t> szerb-török konfliktusban, de aztán a fejedelem feloszlatja. </a:t>
            </a:r>
            <a:r>
              <a:rPr lang="hu-HU" dirty="0" err="1" smtClean="0"/>
              <a:t>Rakovszki</a:t>
            </a:r>
            <a:r>
              <a:rPr lang="hu-HU" dirty="0" smtClean="0"/>
              <a:t> ezután Bukarestben folytatja szervezőmunkáját, de 1867-ben tüdőbajban meghal.</a:t>
            </a:r>
            <a:endParaRPr lang="hu-HU" dirty="0"/>
          </a:p>
        </p:txBody>
      </p:sp>
    </p:spTree>
    <p:extLst>
      <p:ext uri="{BB962C8B-B14F-4D97-AF65-F5344CB8AC3E}">
        <p14:creationId xmlns:p14="http://schemas.microsoft.com/office/powerpoint/2010/main" xmlns="" val="9596435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romániai bolgár emigráció</a:t>
            </a:r>
            <a:endParaRPr lang="hu-HU" dirty="0"/>
          </a:p>
        </p:txBody>
      </p:sp>
      <p:sp>
        <p:nvSpPr>
          <p:cNvPr id="3" name="Tartalom helye 2"/>
          <p:cNvSpPr>
            <a:spLocks noGrp="1"/>
          </p:cNvSpPr>
          <p:nvPr>
            <p:ph idx="1"/>
          </p:nvPr>
        </p:nvSpPr>
        <p:spPr/>
        <p:txBody>
          <a:bodyPr>
            <a:normAutofit lnSpcReduction="10000"/>
          </a:bodyPr>
          <a:lstStyle/>
          <a:p>
            <a:r>
              <a:rPr lang="hu-HU" dirty="0" smtClean="0"/>
              <a:t>Fontos szerepet játszott a függetlenségi mozgalom irányításában.</a:t>
            </a:r>
          </a:p>
          <a:p>
            <a:r>
              <a:rPr lang="hu-HU" dirty="0" smtClean="0"/>
              <a:t>Csoportjai:</a:t>
            </a:r>
          </a:p>
          <a:p>
            <a:pPr lvl="1"/>
            <a:r>
              <a:rPr lang="hu-HU" dirty="0" smtClean="0"/>
              <a:t>„öregek”: gazdag kereskedők, mérsékeltek, elkötelezett </a:t>
            </a:r>
            <a:r>
              <a:rPr lang="hu-HU" dirty="0" err="1" smtClean="0"/>
              <a:t>russzofilek</a:t>
            </a:r>
            <a:r>
              <a:rPr lang="hu-HU" dirty="0" smtClean="0"/>
              <a:t>. Szervezetük az Erény Társaság, vezéralakjaik a dúsgazdag </a:t>
            </a:r>
            <a:r>
              <a:rPr lang="hu-HU" dirty="0" err="1" smtClean="0"/>
              <a:t>Georgiev</a:t>
            </a:r>
            <a:r>
              <a:rPr lang="hu-HU" dirty="0" smtClean="0"/>
              <a:t> fivérek, </a:t>
            </a:r>
            <a:r>
              <a:rPr lang="hu-HU" dirty="0" err="1" smtClean="0"/>
              <a:t>Hriszto</a:t>
            </a:r>
            <a:r>
              <a:rPr lang="hu-HU" dirty="0" smtClean="0"/>
              <a:t> és </a:t>
            </a:r>
            <a:r>
              <a:rPr lang="hu-HU" dirty="0" err="1" smtClean="0"/>
              <a:t>Evlogi</a:t>
            </a:r>
            <a:r>
              <a:rPr lang="hu-HU" dirty="0" smtClean="0"/>
              <a:t>. (Az ő hagyatékukból jön létre 1888-ban a Szófiai Egyetem.)</a:t>
            </a:r>
          </a:p>
          <a:p>
            <a:pPr lvl="1"/>
            <a:r>
              <a:rPr lang="hu-HU" dirty="0" smtClean="0"/>
              <a:t>„ifjak”: radikálisok, jobbára nincstelen értelmiségiek. Vezetőjük </a:t>
            </a:r>
            <a:r>
              <a:rPr lang="hu-HU" dirty="0" err="1" smtClean="0"/>
              <a:t>Ljuben</a:t>
            </a:r>
            <a:r>
              <a:rPr lang="hu-HU" dirty="0" smtClean="0"/>
              <a:t> </a:t>
            </a:r>
            <a:r>
              <a:rPr lang="hu-HU" dirty="0" err="1" smtClean="0"/>
              <a:t>Karavelov</a:t>
            </a:r>
            <a:r>
              <a:rPr lang="hu-HU" dirty="0" smtClean="0"/>
              <a:t>, sajtóorgánumuk a </a:t>
            </a:r>
            <a:r>
              <a:rPr lang="hu-HU" dirty="0" err="1" smtClean="0"/>
              <a:t>Karavelov</a:t>
            </a:r>
            <a:r>
              <a:rPr lang="hu-HU" dirty="0" smtClean="0"/>
              <a:t> szerkesztette </a:t>
            </a:r>
            <a:r>
              <a:rPr lang="hu-HU" dirty="0" err="1" smtClean="0"/>
              <a:t>Szvoboda</a:t>
            </a:r>
            <a:r>
              <a:rPr lang="hu-HU" dirty="0" smtClean="0"/>
              <a:t> c. lap. 1870-ben </a:t>
            </a:r>
            <a:r>
              <a:rPr lang="hu-HU" dirty="0" err="1" smtClean="0"/>
              <a:t>Karavelov</a:t>
            </a:r>
            <a:r>
              <a:rPr lang="hu-HU" dirty="0" smtClean="0"/>
              <a:t> létrehozta a Bolgár Forradalmi Központi Bizottságok (BRCK).</a:t>
            </a:r>
          </a:p>
          <a:p>
            <a:r>
              <a:rPr lang="hu-HU" dirty="0" smtClean="0"/>
              <a:t>A két csoport bizalmatlansággal és megvetéssel tekintett egymásra, noha időnként együttműködtek (</a:t>
            </a:r>
            <a:r>
              <a:rPr lang="hu-HU" dirty="0" err="1" smtClean="0"/>
              <a:t>Panajot</a:t>
            </a:r>
            <a:r>
              <a:rPr lang="hu-HU" dirty="0" smtClean="0"/>
              <a:t> </a:t>
            </a:r>
            <a:r>
              <a:rPr lang="hu-HU" dirty="0" err="1" smtClean="0"/>
              <a:t>Hitov</a:t>
            </a:r>
            <a:r>
              <a:rPr lang="hu-HU" dirty="0" smtClean="0"/>
              <a:t> és Filip </a:t>
            </a:r>
            <a:r>
              <a:rPr lang="hu-HU" dirty="0" err="1" smtClean="0"/>
              <a:t>Totyu</a:t>
            </a:r>
            <a:r>
              <a:rPr lang="hu-HU" dirty="0" smtClean="0"/>
              <a:t> szabadcsapatának  kiállítása, a második belgrádi Bolgár Légió megszervezése).</a:t>
            </a:r>
            <a:endParaRPr lang="hu-HU" dirty="0"/>
          </a:p>
        </p:txBody>
      </p:sp>
    </p:spTree>
    <p:extLst>
      <p:ext uri="{BB962C8B-B14F-4D97-AF65-F5344CB8AC3E}">
        <p14:creationId xmlns:p14="http://schemas.microsoft.com/office/powerpoint/2010/main" xmlns="" val="11276239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Hadzsi</a:t>
            </a:r>
            <a:r>
              <a:rPr lang="hu-HU" dirty="0" smtClean="0"/>
              <a:t> </a:t>
            </a:r>
            <a:r>
              <a:rPr lang="hu-HU" dirty="0" err="1" smtClean="0"/>
              <a:t>Dimitar</a:t>
            </a:r>
            <a:r>
              <a:rPr lang="hu-HU" dirty="0" smtClean="0"/>
              <a:t> és </a:t>
            </a:r>
            <a:r>
              <a:rPr lang="hu-HU" dirty="0" err="1" smtClean="0"/>
              <a:t>Sztefan</a:t>
            </a:r>
            <a:r>
              <a:rPr lang="hu-HU" dirty="0" smtClean="0"/>
              <a:t> </a:t>
            </a:r>
            <a:r>
              <a:rPr lang="hu-HU" dirty="0" err="1" smtClean="0"/>
              <a:t>Karadzsa</a:t>
            </a:r>
            <a:r>
              <a:rPr lang="hu-HU" dirty="0" smtClean="0"/>
              <a:t> </a:t>
            </a:r>
            <a:r>
              <a:rPr lang="hu-HU" dirty="0" err="1" smtClean="0"/>
              <a:t>csetája</a:t>
            </a:r>
            <a:endParaRPr lang="hu-HU" dirty="0"/>
          </a:p>
        </p:txBody>
      </p:sp>
      <p:sp>
        <p:nvSpPr>
          <p:cNvPr id="3" name="Tartalom helye 2"/>
          <p:cNvSpPr>
            <a:spLocks noGrp="1"/>
          </p:cNvSpPr>
          <p:nvPr>
            <p:ph idx="1"/>
          </p:nvPr>
        </p:nvSpPr>
        <p:spPr/>
        <p:txBody>
          <a:bodyPr/>
          <a:lstStyle/>
          <a:p>
            <a:r>
              <a:rPr lang="hu-HU" dirty="0" smtClean="0"/>
              <a:t>1868-ban a két említett vezér mintegy 120 fős szabadcsapattal Romániából átkelt Bulgáriába, hogy fellázítsa a helyi lakosságot.</a:t>
            </a:r>
          </a:p>
          <a:p>
            <a:endParaRPr lang="hu-HU" dirty="0"/>
          </a:p>
          <a:p>
            <a:r>
              <a:rPr lang="hu-HU" dirty="0" smtClean="0"/>
              <a:t>Az „öregek” azonban elárulták ezt az orosz követnek, aki továbbadta a franciának, az pedig a törököknek, akik felkészülten várták a szabadcsapatot.</a:t>
            </a:r>
          </a:p>
          <a:p>
            <a:endParaRPr lang="hu-HU" dirty="0"/>
          </a:p>
          <a:p>
            <a:r>
              <a:rPr lang="hu-HU" dirty="0" smtClean="0"/>
              <a:t>A csapat hősies harcokban szinte az utolsó emberig elpusztult.</a:t>
            </a:r>
            <a:endParaRPr lang="hu-HU" dirty="0"/>
          </a:p>
        </p:txBody>
      </p:sp>
    </p:spTree>
    <p:extLst>
      <p:ext uri="{BB962C8B-B14F-4D97-AF65-F5344CB8AC3E}">
        <p14:creationId xmlns:p14="http://schemas.microsoft.com/office/powerpoint/2010/main" xmlns="" val="2718102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Vaszil</a:t>
            </a:r>
            <a:r>
              <a:rPr lang="hu-HU" dirty="0" smtClean="0"/>
              <a:t> </a:t>
            </a:r>
            <a:r>
              <a:rPr lang="hu-HU" dirty="0" err="1" smtClean="0"/>
              <a:t>Levszki</a:t>
            </a:r>
            <a:r>
              <a:rPr lang="hu-HU" dirty="0" smtClean="0"/>
              <a:t> (1837-1873)</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A bolgár történelem legnagyobb hőse.</a:t>
            </a:r>
          </a:p>
          <a:p>
            <a:r>
              <a:rPr lang="hu-HU" dirty="0" smtClean="0"/>
              <a:t>Alacsony rangú szerzetes (diakónus); részt vett mindkét Légióban, harcolt </a:t>
            </a:r>
            <a:r>
              <a:rPr lang="hu-HU" dirty="0" err="1" smtClean="0"/>
              <a:t>Panajot</a:t>
            </a:r>
            <a:r>
              <a:rPr lang="hu-HU" dirty="0" smtClean="0"/>
              <a:t> </a:t>
            </a:r>
            <a:r>
              <a:rPr lang="hu-HU" dirty="0" err="1" smtClean="0"/>
              <a:t>Hitov</a:t>
            </a:r>
            <a:r>
              <a:rPr lang="hu-HU" dirty="0" smtClean="0"/>
              <a:t> szabadcsapatában.</a:t>
            </a:r>
          </a:p>
          <a:p>
            <a:r>
              <a:rPr lang="hu-HU" dirty="0" smtClean="0"/>
              <a:t>Felismerte, hogy sem szabadcsapatok, sem a külföldi segítség nem érnek sokat, ha a helyi lakosság nincs ideológiailag felkészítve és felfegyverezve.</a:t>
            </a:r>
          </a:p>
          <a:p>
            <a:r>
              <a:rPr lang="hu-HU" dirty="0" smtClean="0"/>
              <a:t>Ennek érdekében illegalitásban működve kiépítette a Belső Forradalmi Szervezetet (VRO), melynek számos városban és faluban volt sejtje.</a:t>
            </a:r>
          </a:p>
          <a:p>
            <a:r>
              <a:rPr lang="hu-HU" dirty="0" smtClean="0"/>
              <a:t>1872-ben Bukarestben tanácskozott a BRCK és a VRO. Összehangoltak tevékenységüket, megalkották a forradalmi szervezet alaptörvényét és programját. Céljuk az önerőből való felszabadítás, nem elutasítva az esetleges külső segítséget. Elhatározzák, hogy a felszabadított Bulgária államformája demokratikus köztársaság lesz. </a:t>
            </a:r>
          </a:p>
          <a:p>
            <a:r>
              <a:rPr lang="hu-HU" dirty="0" smtClean="0"/>
              <a:t>1873-ban azonban </a:t>
            </a:r>
            <a:r>
              <a:rPr lang="hu-HU" dirty="0" err="1" smtClean="0"/>
              <a:t>Levszkit</a:t>
            </a:r>
            <a:r>
              <a:rPr lang="hu-HU" dirty="0" smtClean="0"/>
              <a:t> munkatársa, </a:t>
            </a:r>
            <a:r>
              <a:rPr lang="hu-HU" dirty="0" err="1" smtClean="0"/>
              <a:t>Dimitar</a:t>
            </a:r>
            <a:r>
              <a:rPr lang="hu-HU" dirty="0" smtClean="0"/>
              <a:t> </a:t>
            </a:r>
            <a:r>
              <a:rPr lang="hu-HU" dirty="0" err="1" smtClean="0"/>
              <a:t>Obsti</a:t>
            </a:r>
            <a:r>
              <a:rPr lang="hu-HU" dirty="0" smtClean="0"/>
              <a:t> árulása következtében letartóztatják és felakasztják.</a:t>
            </a:r>
            <a:endParaRPr lang="hu-HU" dirty="0"/>
          </a:p>
        </p:txBody>
      </p:sp>
    </p:spTree>
    <p:extLst>
      <p:ext uri="{BB962C8B-B14F-4D97-AF65-F5344CB8AC3E}">
        <p14:creationId xmlns:p14="http://schemas.microsoft.com/office/powerpoint/2010/main" xmlns="" val="1057043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1876-os Áprilisi Felkelés </a:t>
            </a:r>
            <a:endParaRPr lang="hu-HU" dirty="0"/>
          </a:p>
        </p:txBody>
      </p:sp>
      <p:sp>
        <p:nvSpPr>
          <p:cNvPr id="3" name="Tartalom helye 2"/>
          <p:cNvSpPr>
            <a:spLocks noGrp="1"/>
          </p:cNvSpPr>
          <p:nvPr>
            <p:ph idx="1"/>
          </p:nvPr>
        </p:nvSpPr>
        <p:spPr/>
        <p:txBody>
          <a:bodyPr>
            <a:normAutofit fontScale="92500"/>
          </a:bodyPr>
          <a:lstStyle/>
          <a:p>
            <a:r>
              <a:rPr lang="hu-HU" dirty="0" smtClean="0"/>
              <a:t>Jó barátja, </a:t>
            </a:r>
            <a:r>
              <a:rPr lang="hu-HU" dirty="0" err="1" smtClean="0"/>
              <a:t>Levszki</a:t>
            </a:r>
            <a:r>
              <a:rPr lang="hu-HU" dirty="0" smtClean="0"/>
              <a:t> halála után </a:t>
            </a:r>
            <a:r>
              <a:rPr lang="hu-HU" dirty="0" err="1" smtClean="0"/>
              <a:t>Karavelov</a:t>
            </a:r>
            <a:r>
              <a:rPr lang="hu-HU" dirty="0" smtClean="0"/>
              <a:t> visszavonul az aktív politikától, s a BRCK vezetése </a:t>
            </a:r>
            <a:r>
              <a:rPr lang="hu-HU" dirty="0" err="1" smtClean="0"/>
              <a:t>Hriszto</a:t>
            </a:r>
            <a:r>
              <a:rPr lang="hu-HU" dirty="0" smtClean="0"/>
              <a:t> Botev kezébe kerül, aki azonnali felkelést sürget.</a:t>
            </a:r>
          </a:p>
          <a:p>
            <a:r>
              <a:rPr lang="hu-HU" dirty="0" smtClean="0"/>
              <a:t>Erre 1876-ban kerül sor. A szervezők az országot négy forradalmi körzetre (</a:t>
            </a:r>
            <a:r>
              <a:rPr lang="hu-HU" dirty="0" err="1" smtClean="0"/>
              <a:t>tarnovói</a:t>
            </a:r>
            <a:r>
              <a:rPr lang="hu-HU" dirty="0" smtClean="0"/>
              <a:t>, </a:t>
            </a:r>
            <a:r>
              <a:rPr lang="hu-HU" dirty="0" err="1" smtClean="0"/>
              <a:t>szliveni</a:t>
            </a:r>
            <a:r>
              <a:rPr lang="hu-HU" dirty="0" smtClean="0"/>
              <a:t>, </a:t>
            </a:r>
            <a:r>
              <a:rPr lang="hu-HU" dirty="0" err="1" smtClean="0"/>
              <a:t>vracai</a:t>
            </a:r>
            <a:r>
              <a:rPr lang="hu-HU" dirty="0" smtClean="0"/>
              <a:t>, plovdivi) osztják, élükön egy-egy „apostollal” (a </a:t>
            </a:r>
            <a:r>
              <a:rPr lang="hu-HU" dirty="0" err="1" smtClean="0"/>
              <a:t>tarnovói</a:t>
            </a:r>
            <a:r>
              <a:rPr lang="hu-HU" dirty="0" smtClean="0"/>
              <a:t> körzet apostola </a:t>
            </a:r>
            <a:r>
              <a:rPr lang="hu-HU" dirty="0" err="1" smtClean="0"/>
              <a:t>Sztefan</a:t>
            </a:r>
            <a:r>
              <a:rPr lang="hu-HU" dirty="0" smtClean="0"/>
              <a:t> </a:t>
            </a:r>
            <a:r>
              <a:rPr lang="hu-HU" dirty="0" err="1" smtClean="0"/>
              <a:t>Sztambolov</a:t>
            </a:r>
            <a:r>
              <a:rPr lang="hu-HU" dirty="0" smtClean="0"/>
              <a:t>).</a:t>
            </a:r>
          </a:p>
          <a:p>
            <a:r>
              <a:rPr lang="hu-HU" dirty="0" smtClean="0"/>
              <a:t>Az április 20-ai „Véres levéllel” hirdetik meg a felkelés kirobbantását.</a:t>
            </a:r>
          </a:p>
          <a:p>
            <a:r>
              <a:rPr lang="hu-HU" dirty="0" smtClean="0"/>
              <a:t>A rosszul szervezett és elégtelenül felfegyverzett felkelőket a török hadsereg és irreguláris csapatok (</a:t>
            </a:r>
            <a:r>
              <a:rPr lang="hu-HU" dirty="0" err="1" smtClean="0"/>
              <a:t>basibozukok</a:t>
            </a:r>
            <a:r>
              <a:rPr lang="hu-HU" dirty="0" smtClean="0"/>
              <a:t>) hamar leverik, és kegyetlen bosszút állnak: kb. 75 ezer bolgárt (zömében ártatlan civilt) mészárolnak le.</a:t>
            </a:r>
          </a:p>
          <a:p>
            <a:r>
              <a:rPr lang="hu-HU" dirty="0" smtClean="0"/>
              <a:t>A harcokban hősi halált hal </a:t>
            </a:r>
            <a:r>
              <a:rPr lang="hu-HU" dirty="0" err="1" smtClean="0"/>
              <a:t>Hriszto</a:t>
            </a:r>
            <a:r>
              <a:rPr lang="hu-HU" dirty="0" smtClean="0"/>
              <a:t> Botev is.</a:t>
            </a:r>
            <a:endParaRPr lang="hu-HU" dirty="0"/>
          </a:p>
        </p:txBody>
      </p:sp>
    </p:spTree>
    <p:extLst>
      <p:ext uri="{BB962C8B-B14F-4D97-AF65-F5344CB8AC3E}">
        <p14:creationId xmlns:p14="http://schemas.microsoft.com/office/powerpoint/2010/main" xmlns="" val="1748905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1877-78-as orosz-török háború, Bulgária felszabadítása</a:t>
            </a:r>
            <a:endParaRPr lang="hu-HU" dirty="0"/>
          </a:p>
        </p:txBody>
      </p:sp>
      <p:sp>
        <p:nvSpPr>
          <p:cNvPr id="3" name="Tartalom helye 2"/>
          <p:cNvSpPr>
            <a:spLocks noGrp="1"/>
          </p:cNvSpPr>
          <p:nvPr>
            <p:ph idx="1"/>
          </p:nvPr>
        </p:nvSpPr>
        <p:spPr/>
        <p:txBody>
          <a:bodyPr/>
          <a:lstStyle/>
          <a:p>
            <a:r>
              <a:rPr lang="hu-HU" dirty="0" smtClean="0"/>
              <a:t>Az oszmán kormányzat a kegyetlenkedésekért megpróbálta az irreguláris csapatokra hárítani a felelősséget, de az európai közvélemény így is ellene fordult (Victor Hugo, Tolsztoj, Garibaldi).</a:t>
            </a:r>
          </a:p>
          <a:p>
            <a:r>
              <a:rPr lang="hu-HU" dirty="0" smtClean="0"/>
              <a:t>Angliának is fel kellett adnia addigi oszmánbarát külpolitikáját, s így Oroszország végre elszánta magát a bolgár kérdés háborús rendezésére.</a:t>
            </a:r>
          </a:p>
          <a:p>
            <a:r>
              <a:rPr lang="hu-HU" dirty="0" smtClean="0"/>
              <a:t>1877. április 12-én megkezdődött az orosz-török háború. A </a:t>
            </a:r>
            <a:r>
              <a:rPr lang="hu-HU" dirty="0" err="1" smtClean="0"/>
              <a:t>Gurko</a:t>
            </a:r>
            <a:r>
              <a:rPr lang="hu-HU" dirty="0" smtClean="0"/>
              <a:t> és </a:t>
            </a:r>
            <a:r>
              <a:rPr lang="hu-HU" dirty="0" err="1" smtClean="0"/>
              <a:t>Dondukov</a:t>
            </a:r>
            <a:r>
              <a:rPr lang="hu-HU" dirty="0" smtClean="0"/>
              <a:t> vezette orosz csapatok és a kb. 12 ezer bolgár önkéntes súlyos harcok árán (különösen a Sipka-szorosban) végül felszabadította az országot.</a:t>
            </a:r>
            <a:endParaRPr lang="hu-HU" dirty="0"/>
          </a:p>
        </p:txBody>
      </p:sp>
    </p:spTree>
    <p:extLst>
      <p:ext uri="{BB962C8B-B14F-4D97-AF65-F5344CB8AC3E}">
        <p14:creationId xmlns:p14="http://schemas.microsoft.com/office/powerpoint/2010/main" xmlns="" val="2962109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háború utáni rendezés – San </a:t>
            </a:r>
            <a:r>
              <a:rPr lang="hu-HU" dirty="0" err="1" smtClean="0"/>
              <a:t>Stefano</a:t>
            </a:r>
            <a:r>
              <a:rPr lang="hu-HU" dirty="0" smtClean="0"/>
              <a:t>, Berlin</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háborút a San </a:t>
            </a:r>
            <a:r>
              <a:rPr lang="hu-HU" dirty="0" err="1" smtClean="0"/>
              <a:t>Stefano</a:t>
            </a:r>
            <a:r>
              <a:rPr lang="hu-HU" dirty="0" smtClean="0"/>
              <a:t>-i béke zárta le. Ennek értelmében Bulgária megkapta volna egész Macedóniát (Pirin-, </a:t>
            </a:r>
            <a:r>
              <a:rPr lang="hu-HU" dirty="0" err="1" smtClean="0"/>
              <a:t>Vardar</a:t>
            </a:r>
            <a:r>
              <a:rPr lang="hu-HU" dirty="0" smtClean="0"/>
              <a:t>-, Égei-) és Kelet-Trákiát. („Nagy-” vagy „San </a:t>
            </a:r>
            <a:r>
              <a:rPr lang="hu-HU" dirty="0" err="1" smtClean="0"/>
              <a:t>Stefano</a:t>
            </a:r>
            <a:r>
              <a:rPr lang="hu-HU" dirty="0" smtClean="0"/>
              <a:t>-i Bulgária”).</a:t>
            </a:r>
          </a:p>
          <a:p>
            <a:endParaRPr lang="hu-HU" dirty="0"/>
          </a:p>
          <a:p>
            <a:r>
              <a:rPr lang="hu-HU" dirty="0" smtClean="0"/>
              <a:t>A nyugati hatalmaknak azonban nem kívánták, hogy a Balkánon ilyen erős oroszbarát állam jöjjön létre, ezért a Berlini Kongresszuson felülírták a San </a:t>
            </a:r>
            <a:r>
              <a:rPr lang="hu-HU" dirty="0" err="1" smtClean="0"/>
              <a:t>Stefano</a:t>
            </a:r>
            <a:r>
              <a:rPr lang="hu-HU" dirty="0" smtClean="0"/>
              <a:t>-i béke határozatait:</a:t>
            </a:r>
          </a:p>
          <a:p>
            <a:pPr lvl="1"/>
            <a:r>
              <a:rPr lang="hu-HU" dirty="0" smtClean="0"/>
              <a:t>Macedóniát visszaadták az Oszmán Birodalomnak.</a:t>
            </a:r>
          </a:p>
          <a:p>
            <a:pPr lvl="1"/>
            <a:r>
              <a:rPr lang="hu-HU" dirty="0" smtClean="0"/>
              <a:t>Bulgária Balkán-hegységtől északra fekvő részéből megalakult a Bolgár Fejedelemség, hivatalosan a Birodalom vazallusa, gyakorlatilag független.</a:t>
            </a:r>
          </a:p>
          <a:p>
            <a:pPr lvl="1"/>
            <a:r>
              <a:rPr lang="hu-HU" dirty="0" smtClean="0"/>
              <a:t>A hegységtől délre eső rész Kelet-</a:t>
            </a:r>
            <a:r>
              <a:rPr lang="hu-HU" dirty="0" err="1" smtClean="0"/>
              <a:t>Rumélia</a:t>
            </a:r>
            <a:r>
              <a:rPr lang="hu-HU" dirty="0" smtClean="0"/>
              <a:t> néven a Birodalom autonóm tartománya lesz.</a:t>
            </a:r>
            <a:endParaRPr lang="hu-HU" dirty="0"/>
          </a:p>
        </p:txBody>
      </p:sp>
    </p:spTree>
    <p:extLst>
      <p:ext uri="{BB962C8B-B14F-4D97-AF65-F5344CB8AC3E}">
        <p14:creationId xmlns:p14="http://schemas.microsoft.com/office/powerpoint/2010/main" xmlns="" val="577941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bolgár kánok névjegyzéke</a:t>
            </a:r>
            <a:endParaRPr lang="hu-HU" dirty="0"/>
          </a:p>
        </p:txBody>
      </p:sp>
      <p:sp>
        <p:nvSpPr>
          <p:cNvPr id="3" name="Tartalom helye 2"/>
          <p:cNvSpPr>
            <a:spLocks noGrp="1"/>
          </p:cNvSpPr>
          <p:nvPr>
            <p:ph idx="1"/>
          </p:nvPr>
        </p:nvSpPr>
        <p:spPr/>
        <p:txBody>
          <a:bodyPr>
            <a:normAutofit lnSpcReduction="10000"/>
          </a:bodyPr>
          <a:lstStyle/>
          <a:p>
            <a:r>
              <a:rPr lang="hu-HU" dirty="0" smtClean="0"/>
              <a:t>A </a:t>
            </a:r>
            <a:r>
              <a:rPr lang="hu-HU" dirty="0" err="1" smtClean="0"/>
              <a:t>protobolgárok</a:t>
            </a:r>
            <a:r>
              <a:rPr lang="hu-HU" dirty="0" smtClean="0"/>
              <a:t> korai történetére és nyelvére vonatkozó egyik legfontosabb forrás.</a:t>
            </a:r>
          </a:p>
          <a:p>
            <a:r>
              <a:rPr lang="hu-HU" dirty="0" smtClean="0"/>
              <a:t>A legkorábbi uralkodók nevét, valamint trónra lépésének és halálának idejét tartalmazza.</a:t>
            </a:r>
          </a:p>
          <a:p>
            <a:r>
              <a:rPr lang="hu-HU" dirty="0" smtClean="0"/>
              <a:t>15-16. sz.-i orosz redakciójú óegyházi szláv nyelvű átiratban maradt fenn; az eredeti valószínűleg a 9. sz.-</a:t>
            </a:r>
            <a:r>
              <a:rPr lang="hu-HU" dirty="0" err="1" smtClean="0"/>
              <a:t>ban</a:t>
            </a:r>
            <a:r>
              <a:rPr lang="hu-HU" dirty="0" smtClean="0"/>
              <a:t> készült görög nyelven.</a:t>
            </a:r>
          </a:p>
          <a:p>
            <a:r>
              <a:rPr lang="hu-HU" dirty="0" err="1" smtClean="0"/>
              <a:t>Protobolgár</a:t>
            </a:r>
            <a:r>
              <a:rPr lang="hu-HU" dirty="0" smtClean="0"/>
              <a:t> nyelvemlékek benne a nevek, valamint az éveket és hónapokat jelző állatnevek és számok.</a:t>
            </a:r>
          </a:p>
          <a:p>
            <a:r>
              <a:rPr lang="hu-HU" dirty="0" smtClean="0"/>
              <a:t>A listán szereplő első uralkodó </a:t>
            </a:r>
            <a:r>
              <a:rPr lang="hu-HU" dirty="0" err="1" smtClean="0"/>
              <a:t>Avitohol</a:t>
            </a:r>
            <a:r>
              <a:rPr lang="hu-HU" dirty="0" smtClean="0"/>
              <a:t> (Attila?), aki 300 évig uralkodott.</a:t>
            </a:r>
          </a:p>
        </p:txBody>
      </p:sp>
    </p:spTree>
    <p:extLst>
      <p:ext uri="{BB962C8B-B14F-4D97-AF65-F5344CB8AC3E}">
        <p14:creationId xmlns:p14="http://schemas.microsoft.com/office/powerpoint/2010/main" xmlns="" val="18379149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független állam megszervezése</a:t>
            </a:r>
            <a:endParaRPr lang="hu-HU" dirty="0"/>
          </a:p>
        </p:txBody>
      </p:sp>
      <p:sp>
        <p:nvSpPr>
          <p:cNvPr id="3" name="Tartalom helye 2"/>
          <p:cNvSpPr>
            <a:spLocks noGrp="1"/>
          </p:cNvSpPr>
          <p:nvPr>
            <p:ph idx="1"/>
          </p:nvPr>
        </p:nvSpPr>
        <p:spPr/>
        <p:txBody>
          <a:bodyPr>
            <a:normAutofit fontScale="92500"/>
          </a:bodyPr>
          <a:lstStyle/>
          <a:p>
            <a:r>
              <a:rPr lang="hu-HU" dirty="0" smtClean="0"/>
              <a:t>1879. április 16-án az Alkotmányozó Nemzetgyűlés elfogadta az új állam alkotmányát, az ún. </a:t>
            </a:r>
            <a:r>
              <a:rPr lang="hu-HU" dirty="0" err="1" smtClean="0"/>
              <a:t>Tarnovói</a:t>
            </a:r>
            <a:r>
              <a:rPr lang="hu-HU" dirty="0" smtClean="0"/>
              <a:t> Alkotmányt.</a:t>
            </a:r>
          </a:p>
          <a:p>
            <a:r>
              <a:rPr lang="hu-HU" dirty="0" smtClean="0"/>
              <a:t>Ennek értelmében az ország államformája alkotmányos monarchia, az államfő a fejedelem, a törvényhozó hatalom letéteményese az egykamarás nemzetgyűlés.</a:t>
            </a:r>
          </a:p>
          <a:p>
            <a:r>
              <a:rPr lang="hu-HU" dirty="0" smtClean="0"/>
              <a:t>Az első fejedelemmé Alexander </a:t>
            </a:r>
            <a:r>
              <a:rPr lang="hu-HU" dirty="0" err="1" smtClean="0"/>
              <a:t>Battenberg</a:t>
            </a:r>
            <a:r>
              <a:rPr lang="hu-HU" dirty="0" smtClean="0"/>
              <a:t> </a:t>
            </a:r>
            <a:r>
              <a:rPr lang="hu-HU" dirty="0" err="1" smtClean="0"/>
              <a:t>hesseni</a:t>
            </a:r>
            <a:r>
              <a:rPr lang="hu-HU" dirty="0" smtClean="0"/>
              <a:t> herceget </a:t>
            </a:r>
            <a:r>
              <a:rPr lang="hu-HU" dirty="0" err="1" smtClean="0"/>
              <a:t>válaszották</a:t>
            </a:r>
            <a:r>
              <a:rPr lang="hu-HU" dirty="0" smtClean="0"/>
              <a:t>.</a:t>
            </a:r>
          </a:p>
          <a:p>
            <a:r>
              <a:rPr lang="hu-HU" dirty="0" smtClean="0"/>
              <a:t>Az első miniszterelnök a konzervatív párti </a:t>
            </a:r>
            <a:r>
              <a:rPr lang="hu-HU" dirty="0" err="1" smtClean="0"/>
              <a:t>Todor</a:t>
            </a:r>
            <a:r>
              <a:rPr lang="hu-HU" dirty="0" smtClean="0"/>
              <a:t> </a:t>
            </a:r>
            <a:r>
              <a:rPr lang="hu-HU" dirty="0" err="1" smtClean="0"/>
              <a:t>Burmov</a:t>
            </a:r>
            <a:r>
              <a:rPr lang="hu-HU" dirty="0" smtClean="0"/>
              <a:t>.</a:t>
            </a:r>
          </a:p>
          <a:p>
            <a:r>
              <a:rPr lang="hu-HU" dirty="0" smtClean="0"/>
              <a:t>Az első néhány év a konzervatívok és liberálisok pártharcainak és a fejedelem hatalmi törekvéseinek következtében meglehetősen kaotikusan alakult.</a:t>
            </a:r>
            <a:endParaRPr lang="hu-HU" dirty="0"/>
          </a:p>
        </p:txBody>
      </p:sp>
    </p:spTree>
    <p:extLst>
      <p:ext uri="{BB962C8B-B14F-4D97-AF65-F5344CB8AC3E}">
        <p14:creationId xmlns:p14="http://schemas.microsoft.com/office/powerpoint/2010/main" xmlns="" val="13461868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Az ország </a:t>
            </a:r>
            <a:r>
              <a:rPr lang="hu-HU" dirty="0" err="1" smtClean="0"/>
              <a:t>újraegyesítése</a:t>
            </a:r>
            <a:r>
              <a:rPr lang="hu-HU" dirty="0" smtClean="0"/>
              <a:t> – 1885</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1885-ben Kelet-</a:t>
            </a:r>
            <a:r>
              <a:rPr lang="hu-HU" dirty="0" err="1" smtClean="0"/>
              <a:t>Rumélia</a:t>
            </a:r>
            <a:r>
              <a:rPr lang="hu-HU" dirty="0" smtClean="0"/>
              <a:t> önhatalmúlag kimondja elszakadását az Oszmán Birodalomtól és csatlakozását a Bolgár Fejedelemséghez.</a:t>
            </a:r>
          </a:p>
          <a:p>
            <a:r>
              <a:rPr lang="hu-HU" dirty="0" smtClean="0"/>
              <a:t>A fejedelem és a bolgár kormány kínos helyzetbe kerül – egyfelől nem szívesen vállalják az egyesítést nagyhatalmi (különösen orosz) engedély nélkül, másfelől annak elutasítása jóvátehetetlen presztízsvesztés lenne.</a:t>
            </a:r>
          </a:p>
          <a:p>
            <a:r>
              <a:rPr lang="hu-HU" dirty="0" smtClean="0"/>
              <a:t>Oroszország valóban megneheztel, magára hagyja Bulgáriát. Az Oszmán Birodalom azonban nem tud vagy nem akar fellépni az elszakadás ellen, tudomásul veszi azt.</a:t>
            </a:r>
          </a:p>
          <a:p>
            <a:r>
              <a:rPr lang="hu-HU" dirty="0" smtClean="0"/>
              <a:t>Szerbia viszont a Monarchia biztatására, területgyarapodás reményében Bulgáriára támad, de </a:t>
            </a:r>
            <a:r>
              <a:rPr lang="hu-HU" dirty="0" err="1" smtClean="0"/>
              <a:t>Szlivnicánál</a:t>
            </a:r>
            <a:r>
              <a:rPr lang="hu-HU" dirty="0" smtClean="0"/>
              <a:t> gyors vereséget szenved.</a:t>
            </a:r>
          </a:p>
          <a:p>
            <a:r>
              <a:rPr lang="hu-HU" dirty="0" smtClean="0"/>
              <a:t>A nagyhatalmak a konstantinápolyi konferencián tisztázzák a helyzetet, elismerik az egyesülést. Ez az új bolgár állam első nagy sikere.</a:t>
            </a:r>
          </a:p>
          <a:p>
            <a:pPr marL="0" indent="0">
              <a:buNone/>
            </a:pPr>
            <a:endParaRPr lang="hu-HU" dirty="0"/>
          </a:p>
        </p:txBody>
      </p:sp>
    </p:spTree>
    <p:extLst>
      <p:ext uri="{BB962C8B-B14F-4D97-AF65-F5344CB8AC3E}">
        <p14:creationId xmlns:p14="http://schemas.microsoft.com/office/powerpoint/2010/main" xmlns="" val="33306747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Fejedelemváltás és a </a:t>
            </a:r>
            <a:r>
              <a:rPr lang="hu-HU" dirty="0" err="1" smtClean="0"/>
              <a:t>Sztambolov</a:t>
            </a:r>
            <a:r>
              <a:rPr lang="hu-HU" dirty="0" smtClean="0"/>
              <a:t>-rezsim (1887-1894)</a:t>
            </a:r>
            <a:endParaRPr lang="hu-HU" dirty="0"/>
          </a:p>
        </p:txBody>
      </p:sp>
      <p:sp>
        <p:nvSpPr>
          <p:cNvPr id="3" name="Tartalom helye 2"/>
          <p:cNvSpPr>
            <a:spLocks noGrp="1"/>
          </p:cNvSpPr>
          <p:nvPr>
            <p:ph idx="1"/>
          </p:nvPr>
        </p:nvSpPr>
        <p:spPr/>
        <p:txBody>
          <a:bodyPr/>
          <a:lstStyle/>
          <a:p>
            <a:r>
              <a:rPr lang="hu-HU" dirty="0" smtClean="0"/>
              <a:t>1886-ban a </a:t>
            </a:r>
            <a:r>
              <a:rPr lang="hu-HU" dirty="0" err="1" smtClean="0"/>
              <a:t>russzofil</a:t>
            </a:r>
            <a:r>
              <a:rPr lang="hu-HU" dirty="0" smtClean="0"/>
              <a:t> bolgár tisztek lemondásra kényszerítik Alexander </a:t>
            </a:r>
            <a:r>
              <a:rPr lang="hu-HU" dirty="0" err="1" smtClean="0"/>
              <a:t>Battenberg</a:t>
            </a:r>
            <a:r>
              <a:rPr lang="hu-HU" dirty="0" smtClean="0"/>
              <a:t> herceget, velük szemben azonban az áprilisi felkelés hőse, az azóta liberális politikussá lett </a:t>
            </a:r>
            <a:r>
              <a:rPr lang="hu-HU" dirty="0" err="1" smtClean="0"/>
              <a:t>Sztefan</a:t>
            </a:r>
            <a:r>
              <a:rPr lang="hu-HU" dirty="0" smtClean="0"/>
              <a:t> </a:t>
            </a:r>
            <a:r>
              <a:rPr lang="hu-HU" dirty="0" err="1" smtClean="0"/>
              <a:t>Sztambolov</a:t>
            </a:r>
            <a:r>
              <a:rPr lang="hu-HU" dirty="0" smtClean="0"/>
              <a:t> ellenpuccsot hajt végre.</a:t>
            </a:r>
          </a:p>
          <a:p>
            <a:r>
              <a:rPr lang="hu-HU" dirty="0" smtClean="0"/>
              <a:t>1887-ben Ferdinánd szász-</a:t>
            </a:r>
            <a:r>
              <a:rPr lang="hu-HU" dirty="0" err="1" smtClean="0"/>
              <a:t>coburg</a:t>
            </a:r>
            <a:r>
              <a:rPr lang="hu-HU" dirty="0" smtClean="0"/>
              <a:t>-gothai herceget választják fejedelemmé.</a:t>
            </a:r>
          </a:p>
          <a:p>
            <a:r>
              <a:rPr lang="hu-HU" dirty="0" smtClean="0"/>
              <a:t>1887 és 1894 között </a:t>
            </a:r>
            <a:r>
              <a:rPr lang="hu-HU" dirty="0" err="1" smtClean="0"/>
              <a:t>Sztambolov</a:t>
            </a:r>
            <a:r>
              <a:rPr lang="hu-HU" dirty="0" smtClean="0"/>
              <a:t> tölti be a miniszterelnöki posztot („</a:t>
            </a:r>
            <a:r>
              <a:rPr lang="hu-HU" dirty="0" err="1" smtClean="0"/>
              <a:t>Sztambolov</a:t>
            </a:r>
            <a:r>
              <a:rPr lang="hu-HU" dirty="0" smtClean="0"/>
              <a:t>-rezsim”). </a:t>
            </a:r>
            <a:endParaRPr lang="hu-HU" dirty="0"/>
          </a:p>
        </p:txBody>
      </p:sp>
    </p:spTree>
    <p:extLst>
      <p:ext uri="{BB962C8B-B14F-4D97-AF65-F5344CB8AC3E}">
        <p14:creationId xmlns:p14="http://schemas.microsoft.com/office/powerpoint/2010/main" xmlns="" val="16592910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00891"/>
            <a:ext cx="10515600" cy="5576072"/>
          </a:xfrm>
        </p:spPr>
        <p:txBody>
          <a:bodyPr>
            <a:normAutofit fontScale="85000" lnSpcReduction="20000"/>
          </a:bodyPr>
          <a:lstStyle/>
          <a:p>
            <a:pPr marL="0" indent="0">
              <a:buNone/>
            </a:pPr>
            <a:r>
              <a:rPr lang="hu-HU" dirty="0" smtClean="0"/>
              <a:t>A </a:t>
            </a:r>
            <a:r>
              <a:rPr lang="hu-HU" dirty="0" err="1" smtClean="0"/>
              <a:t>Sztambolov</a:t>
            </a:r>
            <a:r>
              <a:rPr lang="hu-HU" dirty="0" smtClean="0"/>
              <a:t>-rezsim jellemzői, eredményei:</a:t>
            </a:r>
          </a:p>
          <a:p>
            <a:r>
              <a:rPr lang="hu-HU" dirty="0"/>
              <a:t>g</a:t>
            </a:r>
            <a:r>
              <a:rPr lang="hu-HU" dirty="0" smtClean="0"/>
              <a:t>azdaság rendbehozatala, iparfejlesztés állami támogatással, protekcionista gazdaságpolitika, kereskedelem fejlesztése államközi szerződésekkel.</a:t>
            </a:r>
          </a:p>
          <a:p>
            <a:r>
              <a:rPr lang="hu-HU" dirty="0"/>
              <a:t>m</a:t>
            </a:r>
            <a:r>
              <a:rPr lang="hu-HU" dirty="0" smtClean="0"/>
              <a:t>odern infrastruktúra (vasút- és közúthálózat, kikötők) kiépítése.</a:t>
            </a:r>
          </a:p>
          <a:p>
            <a:r>
              <a:rPr lang="hu-HU" dirty="0"/>
              <a:t>o</a:t>
            </a:r>
            <a:r>
              <a:rPr lang="hu-HU" dirty="0" smtClean="0"/>
              <a:t>ktatás fejlesztése, az első bolgár egyetem megnyitása (Szófiai Egyetem, 1888).</a:t>
            </a:r>
          </a:p>
          <a:p>
            <a:r>
              <a:rPr lang="hu-HU" dirty="0"/>
              <a:t>k</a:t>
            </a:r>
            <a:r>
              <a:rPr lang="hu-HU" dirty="0" smtClean="0"/>
              <a:t>ülpolitikája nyugatbarát, oroszellenes.</a:t>
            </a:r>
          </a:p>
          <a:p>
            <a:r>
              <a:rPr lang="hu-HU" dirty="0"/>
              <a:t>k</a:t>
            </a:r>
            <a:r>
              <a:rPr lang="hu-HU" dirty="0" smtClean="0"/>
              <a:t>ormányzása azonban diktatórikus (nemzetgyűlés háttérbe szorítása, ellenzéki lapok betiltása, ellenzéki vezetők bebörtönzése), ami népszerűtlenné teszi, idővel támogatói is elfordulnak tőle.</a:t>
            </a:r>
          </a:p>
          <a:p>
            <a:r>
              <a:rPr lang="hu-HU" dirty="0" smtClean="0"/>
              <a:t>1894-ben egy magánéleti botrány miatt kénytelen lemondani (egyes történészek szerint a botrány kirobbantása a fejedelem műve).</a:t>
            </a:r>
          </a:p>
          <a:p>
            <a:r>
              <a:rPr lang="hu-HU" dirty="0"/>
              <a:t>l</a:t>
            </a:r>
            <a:r>
              <a:rPr lang="hu-HU" dirty="0" smtClean="0"/>
              <a:t>emondása után </a:t>
            </a:r>
            <a:r>
              <a:rPr lang="hu-HU" dirty="0" err="1" smtClean="0"/>
              <a:t>Sztambolov</a:t>
            </a:r>
            <a:r>
              <a:rPr lang="hu-HU" dirty="0" smtClean="0"/>
              <a:t> egyszerű magánember, és folyamatos zaklatásnak van kitéve. 1895-ben merényletet követnek el ellene, súlyosan megsebesül, és három nappal később belehal a sérüléseibe.</a:t>
            </a:r>
          </a:p>
          <a:p>
            <a:pPr marL="0" indent="0">
              <a:buNone/>
            </a:pPr>
            <a:r>
              <a:rPr lang="hu-HU" dirty="0" smtClean="0"/>
              <a:t>Utódja, </a:t>
            </a:r>
            <a:r>
              <a:rPr lang="hu-HU" dirty="0" err="1" smtClean="0"/>
              <a:t>Kliment</a:t>
            </a:r>
            <a:r>
              <a:rPr lang="hu-HU" dirty="0" smtClean="0"/>
              <a:t> </a:t>
            </a:r>
            <a:r>
              <a:rPr lang="hu-HU" dirty="0" err="1" smtClean="0"/>
              <a:t>Sztoilov</a:t>
            </a:r>
            <a:r>
              <a:rPr lang="hu-HU" dirty="0" smtClean="0"/>
              <a:t> folytatja sikeres belpolitikáját, a külpolitika terén pedig helyreállítja a jó viszonyt Oroszországgal, aminek köszönhetően 1896-ban Oroszország elismeri Ferdinándot fejedelemnek.</a:t>
            </a:r>
            <a:endParaRPr lang="hu-HU" dirty="0"/>
          </a:p>
        </p:txBody>
      </p:sp>
    </p:spTree>
    <p:extLst>
      <p:ext uri="{BB962C8B-B14F-4D97-AF65-F5344CB8AC3E}">
        <p14:creationId xmlns:p14="http://schemas.microsoft.com/office/powerpoint/2010/main" xmlns="" val="3414090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Macedónia és az Illés-napi felkelés</a:t>
            </a:r>
            <a:endParaRPr lang="hu-HU" dirty="0"/>
          </a:p>
        </p:txBody>
      </p:sp>
      <p:sp>
        <p:nvSpPr>
          <p:cNvPr id="3" name="Tartalom helye 2"/>
          <p:cNvSpPr>
            <a:spLocks noGrp="1"/>
          </p:cNvSpPr>
          <p:nvPr>
            <p:ph idx="1"/>
          </p:nvPr>
        </p:nvSpPr>
        <p:spPr/>
        <p:txBody>
          <a:bodyPr/>
          <a:lstStyle/>
          <a:p>
            <a:r>
              <a:rPr lang="hu-HU" dirty="0" smtClean="0"/>
              <a:t>1893-ban Szalonikiben megalakul a Belső Macedón-Drinápolyi Forradalmi Szervezet (VMORO, későbbi és ismertebb nevén VMRO), melynek célja a még az Oszmán Birodalomhoz tartozó Macedónia és trák területek felszabadítása.</a:t>
            </a:r>
          </a:p>
          <a:p>
            <a:r>
              <a:rPr lang="hu-HU" dirty="0" smtClean="0"/>
              <a:t>1903-ban a VMORO kirobbantja Macedóniában az Illés-napi felkelést, melyet azonban a bolgár kormányzat a kedvezőtlen nemzetközi helyzet miatt közvetlenül nem tud támogatni, anyagilag azonban továbbra is segíti a VMRO-t.</a:t>
            </a:r>
            <a:endParaRPr lang="hu-HU" dirty="0"/>
          </a:p>
        </p:txBody>
      </p:sp>
    </p:spTree>
    <p:extLst>
      <p:ext uri="{BB962C8B-B14F-4D97-AF65-F5344CB8AC3E}">
        <p14:creationId xmlns:p14="http://schemas.microsoft.com/office/powerpoint/2010/main" xmlns="" val="14987902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822960"/>
            <a:ext cx="10515600" cy="5354003"/>
          </a:xfrm>
        </p:spPr>
        <p:txBody>
          <a:bodyPr/>
          <a:lstStyle/>
          <a:p>
            <a:pPr marL="0" indent="0">
              <a:buNone/>
            </a:pPr>
            <a:endParaRPr lang="hu-HU" dirty="0" smtClean="0"/>
          </a:p>
          <a:p>
            <a:pPr marL="0" indent="0">
              <a:buNone/>
            </a:pPr>
            <a:endParaRPr lang="hu-HU" dirty="0"/>
          </a:p>
          <a:p>
            <a:pPr marL="0" indent="0">
              <a:buNone/>
            </a:pPr>
            <a:r>
              <a:rPr lang="hu-HU" sz="3600" dirty="0" smtClean="0"/>
              <a:t>1908. szeptember 22-én (az új naptár szerint október 5-én) Bulgária kikiáltja függetlenségét az Oszmán Birodalomtól, Ferdinánd felveszi a cári címet.</a:t>
            </a:r>
          </a:p>
          <a:p>
            <a:endParaRPr lang="hu-HU" sz="3600" dirty="0"/>
          </a:p>
          <a:p>
            <a:pPr marL="0" indent="0">
              <a:buNone/>
            </a:pPr>
            <a:r>
              <a:rPr lang="hu-HU" sz="3600" dirty="0" smtClean="0"/>
              <a:t>1909-ben ezt az Oszmán Birodalom és az európai nagyhatalmak is elismerik.</a:t>
            </a:r>
            <a:endParaRPr lang="hu-HU" sz="3600" dirty="0"/>
          </a:p>
        </p:txBody>
      </p:sp>
    </p:spTree>
    <p:extLst>
      <p:ext uri="{BB962C8B-B14F-4D97-AF65-F5344CB8AC3E}">
        <p14:creationId xmlns:p14="http://schemas.microsoft.com/office/powerpoint/2010/main" xmlns="" val="1069201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Balkán-háborúk (1912-13)</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Az első Balkán-háború:</a:t>
            </a:r>
          </a:p>
          <a:p>
            <a:pPr lvl="1"/>
            <a:r>
              <a:rPr lang="hu-HU" dirty="0" smtClean="0"/>
              <a:t>1912-ben Bulgária, Szerbia, Görögország és Montenegró szövetséget köt az Oszmán Birodalom ellen, és háborút indít, hogy kiszorítsa azt a Balkánról.</a:t>
            </a:r>
          </a:p>
          <a:p>
            <a:pPr lvl="1"/>
            <a:r>
              <a:rPr lang="hu-HU" dirty="0"/>
              <a:t>g</a:t>
            </a:r>
            <a:r>
              <a:rPr lang="hu-HU" dirty="0" smtClean="0"/>
              <a:t>yors győzelmet aratnak, a Birodalom szinte minden európai birtokát elveszti, s még Isztambul elfoglalását is alig sikerül megakadályoznia.</a:t>
            </a:r>
          </a:p>
          <a:p>
            <a:pPr lvl="1"/>
            <a:endParaRPr lang="hu-HU" dirty="0" smtClean="0"/>
          </a:p>
          <a:p>
            <a:r>
              <a:rPr lang="hu-HU" dirty="0" smtClean="0"/>
              <a:t>A második Balkán-háború („a Szövetségesek Háborúja”):</a:t>
            </a:r>
          </a:p>
          <a:p>
            <a:pPr lvl="1"/>
            <a:r>
              <a:rPr lang="hu-HU" dirty="0"/>
              <a:t>a</a:t>
            </a:r>
            <a:r>
              <a:rPr lang="hu-HU" dirty="0" smtClean="0"/>
              <a:t> szövetségesek azonban nem tudnak megegyezni a felszabadított területek felosztásában, s így 1913-ban egymás ellen indítanak háborút.</a:t>
            </a:r>
          </a:p>
          <a:p>
            <a:pPr lvl="1"/>
            <a:r>
              <a:rPr lang="hu-HU" dirty="0" smtClean="0"/>
              <a:t>Bulgária katonailag a legerősebb, de tévesen bízik abban, hogy képes kétfrontos háborút viselni Szerbia és Görögország ellen. Támadása mindkét fronton elakad, s Románia és az Oszmán Birodalom beavatkozása a szerb-görög oldalon eldönti a háborút, Bulgária vereséget szenved.</a:t>
            </a:r>
          </a:p>
          <a:p>
            <a:pPr lvl="1"/>
            <a:r>
              <a:rPr lang="hu-HU" dirty="0" smtClean="0"/>
              <a:t>A Bulgária által kívánt területek közül </a:t>
            </a:r>
            <a:r>
              <a:rPr lang="hu-HU" dirty="0" err="1" smtClean="0"/>
              <a:t>Vardar</a:t>
            </a:r>
            <a:r>
              <a:rPr lang="hu-HU" dirty="0" smtClean="0"/>
              <a:t>-Macedóniát Szerbia, Égei-Macedóniát Görögország kapja, Kelet-Trákia visszakerül az Oszmán Birodalomhoz, Románia pedig megkapja az addig Bulgáriához tartozó Dél-Dobrudzsát. Bulgáriának be kell érnie Pirin-Macedóniával és Nyugat-Trákiával (igaz, utóbbi kijutást jelent az Égei-tengerre).</a:t>
            </a:r>
          </a:p>
          <a:p>
            <a:pPr lvl="1"/>
            <a:r>
              <a:rPr lang="hu-HU" dirty="0" smtClean="0"/>
              <a:t>Ezt a vereséget a bolgár közvélemény nemzeti katasztrófaként élte meg.</a:t>
            </a:r>
            <a:endParaRPr lang="hu-HU" dirty="0"/>
          </a:p>
        </p:txBody>
      </p:sp>
    </p:spTree>
    <p:extLst>
      <p:ext uri="{BB962C8B-B14F-4D97-AF65-F5344CB8AC3E}">
        <p14:creationId xmlns:p14="http://schemas.microsoft.com/office/powerpoint/2010/main" xmlns="" val="7707404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Bulgária az I. világháborúban</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Bulgária Balkán-háborús veresége ellenére a térség meghatározó hatalma, melyet a Központi Hatalmak és az antant is megpróbál a maga oldalára vonni. Bulgária 1915 októberéig kivár, aztán a Központi Hatalmak oldalán lép be a háborúba. Ennek okai:</a:t>
            </a:r>
          </a:p>
          <a:p>
            <a:pPr lvl="1"/>
            <a:r>
              <a:rPr lang="hu-HU" dirty="0" smtClean="0"/>
              <a:t>a Kp.-i Hatalmak kezdeti sikerei.</a:t>
            </a:r>
          </a:p>
          <a:p>
            <a:pPr lvl="1"/>
            <a:r>
              <a:rPr lang="hu-HU" dirty="0"/>
              <a:t>a</a:t>
            </a:r>
            <a:r>
              <a:rPr lang="hu-HU" dirty="0" smtClean="0"/>
              <a:t>zon országok közül, amelyekkel szemben Bulgáriának területi követelése van, Szerbia és Románia már az antant oldalán harcol, Görögország pedig ekkor még semleges, de antantbarát, így az antant nem ígérhet területi revíziót Bulgáriának, a Kp.-i hatalmak azonban igen.</a:t>
            </a:r>
            <a:endParaRPr lang="hu-HU" dirty="0"/>
          </a:p>
          <a:p>
            <a:r>
              <a:rPr lang="hu-HU" dirty="0" smtClean="0"/>
              <a:t>A bolgár csapatok egészen 1918-ig sikerrel vesznek részt a harcokban, szerb, román, angol és francia erőket legyőzve.</a:t>
            </a:r>
          </a:p>
          <a:p>
            <a:r>
              <a:rPr lang="hu-HU" dirty="0" smtClean="0"/>
              <a:t>1918 nyarán azonban az angol-francia-görög-szerb erők háromirányú, összehangolt támadást indítanak Bulgária ellen, s </a:t>
            </a:r>
            <a:r>
              <a:rPr lang="hu-HU" dirty="0" err="1" smtClean="0"/>
              <a:t>dobro</a:t>
            </a:r>
            <a:r>
              <a:rPr lang="hu-HU" dirty="0" smtClean="0"/>
              <a:t> </a:t>
            </a:r>
            <a:r>
              <a:rPr lang="hu-HU" dirty="0" err="1" smtClean="0"/>
              <a:t>polei</a:t>
            </a:r>
            <a:r>
              <a:rPr lang="hu-HU" dirty="0" smtClean="0"/>
              <a:t> áttörésük gyakorlatilag Bulgária végleges vereségét jelenti.</a:t>
            </a:r>
            <a:endParaRPr lang="hu-HU" dirty="0"/>
          </a:p>
        </p:txBody>
      </p:sp>
    </p:spTree>
    <p:extLst>
      <p:ext uri="{BB962C8B-B14F-4D97-AF65-F5344CB8AC3E}">
        <p14:creationId xmlns:p14="http://schemas.microsoft.com/office/powerpoint/2010/main" xmlns="" val="40616309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„Katonai felkelés” és a békekötés</a:t>
            </a:r>
            <a:endParaRPr lang="hu-HU" dirty="0"/>
          </a:p>
        </p:txBody>
      </p:sp>
      <p:sp>
        <p:nvSpPr>
          <p:cNvPr id="3" name="Tartalom helye 2"/>
          <p:cNvSpPr>
            <a:spLocks noGrp="1"/>
          </p:cNvSpPr>
          <p:nvPr>
            <p:ph idx="1"/>
          </p:nvPr>
        </p:nvSpPr>
        <p:spPr/>
        <p:txBody>
          <a:bodyPr/>
          <a:lstStyle/>
          <a:p>
            <a:r>
              <a:rPr lang="hu-HU" dirty="0" smtClean="0"/>
              <a:t>1918 szeptemberében 8 ezer bolgár katona elhagyja a frontot, és megindul Szófia felé, hogy átvegye a hatalmat és felelősségre vonja az országot vesztes háborúba vivő vezetést. Ez az ún. „Katonai felkelés”.</a:t>
            </a:r>
          </a:p>
          <a:p>
            <a:r>
              <a:rPr lang="hu-HU" dirty="0" smtClean="0"/>
              <a:t>A háborút végig ellenző Földműves Párt vezére, </a:t>
            </a:r>
            <a:r>
              <a:rPr lang="hu-HU" dirty="0" err="1" smtClean="0"/>
              <a:t>Alekszandar</a:t>
            </a:r>
            <a:r>
              <a:rPr lang="hu-HU" dirty="0" smtClean="0"/>
              <a:t> </a:t>
            </a:r>
            <a:r>
              <a:rPr lang="hu-HU" dirty="0" err="1" smtClean="0"/>
              <a:t>Sztambolijszki</a:t>
            </a:r>
            <a:r>
              <a:rPr lang="hu-HU" dirty="0" smtClean="0"/>
              <a:t> a felkelők élére áll, akik kikiáltják a köztársaságot.</a:t>
            </a:r>
          </a:p>
          <a:p>
            <a:r>
              <a:rPr lang="hu-HU" dirty="0" smtClean="0"/>
              <a:t>A felkelést azonban a bolgár vezetés német segítséggel alig több mint egy hét alatt leveri.</a:t>
            </a:r>
            <a:endParaRPr lang="hu-HU" dirty="0"/>
          </a:p>
        </p:txBody>
      </p:sp>
    </p:spTree>
    <p:extLst>
      <p:ext uri="{BB962C8B-B14F-4D97-AF65-F5344CB8AC3E}">
        <p14:creationId xmlns:p14="http://schemas.microsoft.com/office/powerpoint/2010/main" xmlns="" val="25958955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00891"/>
            <a:ext cx="10515600" cy="5576072"/>
          </a:xfrm>
        </p:spPr>
        <p:txBody>
          <a:bodyPr/>
          <a:lstStyle/>
          <a:p>
            <a:r>
              <a:rPr lang="hu-HU" dirty="0" smtClean="0"/>
              <a:t>Szeptember 29-én Bulgária fegyverszünetet kér, az országot angol és francia erők szállják meg.</a:t>
            </a:r>
          </a:p>
          <a:p>
            <a:endParaRPr lang="hu-HU" dirty="0" smtClean="0"/>
          </a:p>
          <a:p>
            <a:r>
              <a:rPr lang="hu-HU" dirty="0" smtClean="0"/>
              <a:t>Október 3-án Ferdinánd cár lemond fia, III. Borisz javára.</a:t>
            </a:r>
          </a:p>
          <a:p>
            <a:endParaRPr lang="hu-HU" dirty="0" smtClean="0"/>
          </a:p>
          <a:p>
            <a:r>
              <a:rPr lang="hu-HU" dirty="0" smtClean="0"/>
              <a:t>1919. november 27-én Bulgária aláírja a </a:t>
            </a:r>
            <a:r>
              <a:rPr lang="hu-HU" dirty="0" err="1" smtClean="0"/>
              <a:t>neuilly</a:t>
            </a:r>
            <a:r>
              <a:rPr lang="hu-HU" dirty="0" smtClean="0"/>
              <a:t>-i békeszerződést:</a:t>
            </a:r>
          </a:p>
          <a:p>
            <a:pPr lvl="1"/>
            <a:r>
              <a:rPr lang="hu-HU" dirty="0" smtClean="0"/>
              <a:t>Görögország javára elveszti Nyugat-Trákiát, Szerbia és Törökország javára kisebb területeket.</a:t>
            </a:r>
          </a:p>
          <a:p>
            <a:pPr lvl="1"/>
            <a:r>
              <a:rPr lang="hu-HU" dirty="0"/>
              <a:t>n</a:t>
            </a:r>
            <a:r>
              <a:rPr lang="hu-HU" dirty="0" smtClean="0"/>
              <a:t>agy összegű jóvátételt fizet.</a:t>
            </a:r>
          </a:p>
          <a:p>
            <a:pPr lvl="1"/>
            <a:r>
              <a:rPr lang="hu-HU" dirty="0" smtClean="0"/>
              <a:t>le kell mondania a sorozásról, csak hivatásos hadserege lehet.</a:t>
            </a:r>
          </a:p>
        </p:txBody>
      </p:sp>
    </p:spTree>
    <p:extLst>
      <p:ext uri="{BB962C8B-B14F-4D97-AF65-F5344CB8AC3E}">
        <p14:creationId xmlns:p14="http://schemas.microsoft.com/office/powerpoint/2010/main" xmlns="" val="115134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bolgár állam kialakulása</a:t>
            </a:r>
            <a:endParaRPr lang="hu-HU" dirty="0"/>
          </a:p>
        </p:txBody>
      </p:sp>
      <p:sp>
        <p:nvSpPr>
          <p:cNvPr id="3" name="Tartalom helye 2"/>
          <p:cNvSpPr>
            <a:spLocks noGrp="1"/>
          </p:cNvSpPr>
          <p:nvPr>
            <p:ph idx="1"/>
          </p:nvPr>
        </p:nvSpPr>
        <p:spPr/>
        <p:txBody>
          <a:bodyPr/>
          <a:lstStyle/>
          <a:p>
            <a:r>
              <a:rPr lang="hu-HU" dirty="0" smtClean="0"/>
              <a:t>632-ben a </a:t>
            </a:r>
            <a:r>
              <a:rPr lang="hu-HU" dirty="0" err="1" smtClean="0"/>
              <a:t>Dulo</a:t>
            </a:r>
            <a:r>
              <a:rPr lang="hu-HU" dirty="0" smtClean="0"/>
              <a:t> nemzetségből való </a:t>
            </a:r>
            <a:r>
              <a:rPr lang="hu-HU" dirty="0" err="1" smtClean="0"/>
              <a:t>Kubrat</a:t>
            </a:r>
            <a:r>
              <a:rPr lang="hu-HU" dirty="0" smtClean="0"/>
              <a:t> kán vezetésével a bolgár törzsek kivívják függetlenségüket, és erős törzsszövetséget hoznak létre („Régi Nagy Bulgária”), mely a </a:t>
            </a:r>
            <a:r>
              <a:rPr lang="hu-HU" dirty="0" err="1" smtClean="0"/>
              <a:t>Kuban</a:t>
            </a:r>
            <a:r>
              <a:rPr lang="hu-HU" dirty="0" smtClean="0"/>
              <a:t> folyótól a Dnyeperig, illetve az Azovi-tengerig terjedt; székhelye </a:t>
            </a:r>
            <a:r>
              <a:rPr lang="hu-HU" dirty="0" err="1" smtClean="0"/>
              <a:t>Fanagoria</a:t>
            </a:r>
            <a:r>
              <a:rPr lang="hu-HU" dirty="0" smtClean="0"/>
              <a:t> (ma: Oroszország).</a:t>
            </a:r>
          </a:p>
          <a:p>
            <a:r>
              <a:rPr lang="hu-HU" dirty="0" err="1" smtClean="0"/>
              <a:t>Kubrat</a:t>
            </a:r>
            <a:r>
              <a:rPr lang="hu-HU" dirty="0" smtClean="0"/>
              <a:t> halála (650 vagy 665) után a Kazár </a:t>
            </a:r>
            <a:r>
              <a:rPr lang="hu-HU" dirty="0" err="1" smtClean="0"/>
              <a:t>Kaganátus</a:t>
            </a:r>
            <a:r>
              <a:rPr lang="hu-HU" dirty="0" smtClean="0"/>
              <a:t> nyomására a törzsszövetség felbomlik, a törzsek </a:t>
            </a:r>
            <a:r>
              <a:rPr lang="hu-HU" dirty="0" err="1" smtClean="0"/>
              <a:t>Kubrat</a:t>
            </a:r>
            <a:r>
              <a:rPr lang="hu-HU" dirty="0" smtClean="0"/>
              <a:t> öt fia vezetésével szétvándorolnak.</a:t>
            </a:r>
          </a:p>
          <a:p>
            <a:r>
              <a:rPr lang="hu-HU" dirty="0" smtClean="0"/>
              <a:t>Közülük </a:t>
            </a:r>
            <a:r>
              <a:rPr lang="hu-HU" dirty="0" err="1" smtClean="0"/>
              <a:t>Kotrag</a:t>
            </a:r>
            <a:r>
              <a:rPr lang="hu-HU" dirty="0" smtClean="0"/>
              <a:t> és </a:t>
            </a:r>
            <a:r>
              <a:rPr lang="hu-HU" dirty="0" err="1" smtClean="0"/>
              <a:t>Aszparuh</a:t>
            </a:r>
            <a:r>
              <a:rPr lang="hu-HU" dirty="0" smtClean="0"/>
              <a:t> </a:t>
            </a:r>
            <a:r>
              <a:rPr lang="hu-HU" dirty="0" err="1" smtClean="0"/>
              <a:t>érdemli</a:t>
            </a:r>
            <a:r>
              <a:rPr lang="hu-HU" dirty="0" smtClean="0"/>
              <a:t> a legtöbb figyelmet: </a:t>
            </a:r>
            <a:r>
              <a:rPr lang="hu-HU" dirty="0" err="1" smtClean="0"/>
              <a:t>Kotrag</a:t>
            </a:r>
            <a:r>
              <a:rPr lang="hu-HU" dirty="0" smtClean="0"/>
              <a:t> a Volga felső folyásához vonul, ahol létrehozza a Volgai Bolgár Államot, mely az 1240-es tatár hódításig áll fenn.</a:t>
            </a:r>
            <a:endParaRPr lang="hu-HU" dirty="0"/>
          </a:p>
        </p:txBody>
      </p:sp>
    </p:spTree>
    <p:extLst>
      <p:ext uri="{BB962C8B-B14F-4D97-AF65-F5344CB8AC3E}">
        <p14:creationId xmlns:p14="http://schemas.microsoft.com/office/powerpoint/2010/main" xmlns="" val="22685576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Bulgária a két világháború között</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háború után először </a:t>
            </a:r>
            <a:r>
              <a:rPr lang="hu-HU" dirty="0" err="1" smtClean="0"/>
              <a:t>Alekszandar</a:t>
            </a:r>
            <a:r>
              <a:rPr lang="hu-HU" dirty="0" smtClean="0"/>
              <a:t> </a:t>
            </a:r>
            <a:r>
              <a:rPr lang="hu-HU" dirty="0" err="1" smtClean="0"/>
              <a:t>Sztambolijszki</a:t>
            </a:r>
            <a:r>
              <a:rPr lang="hu-HU" dirty="0" smtClean="0"/>
              <a:t> és a Földműves Szövetség alakít kormányt. Intézkedései:</a:t>
            </a:r>
          </a:p>
          <a:p>
            <a:pPr lvl="1"/>
            <a:r>
              <a:rPr lang="hu-HU" dirty="0"/>
              <a:t>h</a:t>
            </a:r>
            <a:r>
              <a:rPr lang="hu-HU" dirty="0" smtClean="0"/>
              <a:t>áborús felelősségre vonás.</a:t>
            </a:r>
          </a:p>
          <a:p>
            <a:pPr lvl="1"/>
            <a:r>
              <a:rPr lang="hu-HU" dirty="0"/>
              <a:t>f</a:t>
            </a:r>
            <a:r>
              <a:rPr lang="hu-HU" dirty="0" smtClean="0"/>
              <a:t>öldreform – 30 hektár feletti birtokok elkobzása, földosztás nincsteleneknek.</a:t>
            </a:r>
          </a:p>
          <a:p>
            <a:pPr lvl="1"/>
            <a:r>
              <a:rPr lang="hu-HU" dirty="0"/>
              <a:t>e</a:t>
            </a:r>
            <a:r>
              <a:rPr lang="hu-HU" dirty="0" smtClean="0"/>
              <a:t>rős állami kontroll a gazdaság felett, külkereskedelem államosítása.</a:t>
            </a:r>
          </a:p>
          <a:p>
            <a:pPr lvl="1"/>
            <a:r>
              <a:rPr lang="hu-HU" dirty="0"/>
              <a:t>a</a:t>
            </a:r>
            <a:r>
              <a:rPr lang="hu-HU" dirty="0" smtClean="0"/>
              <a:t> kommunista veszélyre hivatkozva alkotmányellenes párthadsereg alakítása.</a:t>
            </a:r>
          </a:p>
          <a:p>
            <a:pPr lvl="1"/>
            <a:r>
              <a:rPr lang="hu-HU" dirty="0"/>
              <a:t>k</a:t>
            </a:r>
            <a:r>
              <a:rPr lang="hu-HU" dirty="0" smtClean="0"/>
              <a:t>ötelező, ingyenes munkaszolgálat minden felnőtt állampolgár számára.</a:t>
            </a:r>
          </a:p>
          <a:p>
            <a:pPr lvl="1"/>
            <a:r>
              <a:rPr lang="hu-HU" dirty="0" smtClean="0"/>
              <a:t>1921: belépés a Népszövetségbe.</a:t>
            </a:r>
          </a:p>
          <a:p>
            <a:pPr marL="457200" lvl="1" indent="0">
              <a:buNone/>
            </a:pPr>
            <a:endParaRPr lang="hu-HU" dirty="0" smtClean="0"/>
          </a:p>
          <a:p>
            <a:r>
              <a:rPr lang="hu-HU" dirty="0" smtClean="0"/>
              <a:t>1923-ban újraválasztják, de ekkor a kommunisták kivételével minden ellenzéki párt összefog ellene, és katonai </a:t>
            </a:r>
            <a:r>
              <a:rPr lang="hu-HU" dirty="0" err="1" smtClean="0"/>
              <a:t>puccsal</a:t>
            </a:r>
            <a:r>
              <a:rPr lang="hu-HU" dirty="0" smtClean="0"/>
              <a:t> megdöntik, </a:t>
            </a:r>
            <a:r>
              <a:rPr lang="hu-HU" dirty="0" err="1" smtClean="0"/>
              <a:t>Sztambolijszkit</a:t>
            </a:r>
            <a:r>
              <a:rPr lang="hu-HU" dirty="0" smtClean="0"/>
              <a:t> </a:t>
            </a:r>
            <a:r>
              <a:rPr lang="hu-HU" dirty="0" err="1" smtClean="0"/>
              <a:t>meggyilkoják</a:t>
            </a:r>
            <a:r>
              <a:rPr lang="hu-HU" dirty="0" smtClean="0"/>
              <a:t>. Az új kormánypárt, a Demokratikus Egyetértés 1931-ig hatalmon marad.</a:t>
            </a:r>
            <a:endParaRPr lang="hu-HU" dirty="0"/>
          </a:p>
        </p:txBody>
      </p:sp>
    </p:spTree>
    <p:extLst>
      <p:ext uri="{BB962C8B-B14F-4D97-AF65-F5344CB8AC3E}">
        <p14:creationId xmlns:p14="http://schemas.microsoft.com/office/powerpoint/2010/main" xmlns="" val="20177541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Szeptemberi felkelés és a </a:t>
            </a:r>
            <a:r>
              <a:rPr lang="hu-HU" dirty="0" err="1" smtClean="0"/>
              <a:t>Szveta</a:t>
            </a:r>
            <a:r>
              <a:rPr lang="hu-HU" dirty="0" smtClean="0"/>
              <a:t> </a:t>
            </a:r>
            <a:r>
              <a:rPr lang="hu-HU" dirty="0" err="1" smtClean="0"/>
              <a:t>Nedelja</a:t>
            </a:r>
            <a:r>
              <a:rPr lang="hu-HU" dirty="0" smtClean="0"/>
              <a:t> templom felrobbantása</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1923-ban kitör a kommunisták szervezte Szeptemberi felkelés, melyet a hatalom 2 hét alatt vérbe fojt. A kommunista párt vezetői (köztük </a:t>
            </a:r>
            <a:r>
              <a:rPr lang="hu-HU" dirty="0" err="1" smtClean="0"/>
              <a:t>Georgi</a:t>
            </a:r>
            <a:r>
              <a:rPr lang="hu-HU" dirty="0" smtClean="0"/>
              <a:t> Dimitrov) a Szovjetunióba menekülnek. A felkelést kegyetlen megtorlás követi, melynek több ezer ártatlan civil is áldozatul esik (irodalom: Geo </a:t>
            </a:r>
            <a:r>
              <a:rPr lang="hu-HU" dirty="0" err="1" smtClean="0"/>
              <a:t>Milev</a:t>
            </a:r>
            <a:r>
              <a:rPr lang="hu-HU" dirty="0"/>
              <a:t> </a:t>
            </a:r>
            <a:r>
              <a:rPr lang="hu-HU" dirty="0" smtClean="0"/>
              <a:t>– Szeptember, Anton </a:t>
            </a:r>
            <a:r>
              <a:rPr lang="hu-HU" dirty="0" err="1" smtClean="0"/>
              <a:t>Sztrasimirov</a:t>
            </a:r>
            <a:r>
              <a:rPr lang="hu-HU" dirty="0" smtClean="0"/>
              <a:t>: „Körtánc”).</a:t>
            </a:r>
          </a:p>
          <a:p>
            <a:r>
              <a:rPr lang="hu-HU" dirty="0" smtClean="0"/>
              <a:t>1924-ben a hatalom az államvédelmi törvénnyel korlátozza az állampolgári és politikai szabadságjogokat.</a:t>
            </a:r>
          </a:p>
          <a:p>
            <a:r>
              <a:rPr lang="hu-HU" dirty="0" smtClean="0"/>
              <a:t>Bosszúból a megtorlásért a kommunista párt egy szélsőséges frakciója (az emigrációban lévő pártvezetés beleegyezése nélkül) egy gyászmise alkalmával, számos kormánytag és katonatiszt részt vesz, felrobbantja a szófiai </a:t>
            </a:r>
            <a:r>
              <a:rPr lang="hu-HU" dirty="0" err="1" smtClean="0"/>
              <a:t>Szveta</a:t>
            </a:r>
            <a:r>
              <a:rPr lang="hu-HU" dirty="0" smtClean="0"/>
              <a:t> </a:t>
            </a:r>
            <a:r>
              <a:rPr lang="hu-HU" dirty="0" err="1" smtClean="0"/>
              <a:t>Nedelja</a:t>
            </a:r>
            <a:r>
              <a:rPr lang="hu-HU" dirty="0" smtClean="0"/>
              <a:t> templomot. Célpont III. Borisz is, ő azonban nem megy el a misére.</a:t>
            </a:r>
          </a:p>
          <a:p>
            <a:r>
              <a:rPr lang="hu-HU" dirty="0" smtClean="0"/>
              <a:t>Újabb kegyetlen megtorlás következik, kb. 700 embert (zömében ártatlan ellenzéki értelmiségieket) tárgyalás nélkül kivégeznek. Ennek az áldozata Geo </a:t>
            </a:r>
            <a:r>
              <a:rPr lang="hu-HU" dirty="0" err="1" smtClean="0"/>
              <a:t>Milev</a:t>
            </a:r>
            <a:r>
              <a:rPr lang="hu-HU" dirty="0" smtClean="0"/>
              <a:t> is.</a:t>
            </a:r>
            <a:endParaRPr lang="hu-HU" dirty="0"/>
          </a:p>
        </p:txBody>
      </p:sp>
    </p:spTree>
    <p:extLst>
      <p:ext uri="{BB962C8B-B14F-4D97-AF65-F5344CB8AC3E}">
        <p14:creationId xmlns:p14="http://schemas.microsoft.com/office/powerpoint/2010/main" xmlns="" val="21332993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a:t>
            </a:r>
            <a:r>
              <a:rPr lang="hu-HU" dirty="0" err="1" smtClean="0"/>
              <a:t>Zveno</a:t>
            </a:r>
            <a:r>
              <a:rPr lang="hu-HU" dirty="0" smtClean="0"/>
              <a:t>-féle puccs és a cári diktatúra</a:t>
            </a:r>
            <a:endParaRPr lang="hu-HU" dirty="0"/>
          </a:p>
        </p:txBody>
      </p:sp>
      <p:sp>
        <p:nvSpPr>
          <p:cNvPr id="3" name="Tartalom helye 2"/>
          <p:cNvSpPr>
            <a:spLocks noGrp="1"/>
          </p:cNvSpPr>
          <p:nvPr>
            <p:ph idx="1"/>
          </p:nvPr>
        </p:nvSpPr>
        <p:spPr/>
        <p:txBody>
          <a:bodyPr/>
          <a:lstStyle/>
          <a:p>
            <a:r>
              <a:rPr lang="hu-HU" dirty="0" smtClean="0"/>
              <a:t>1931-ben a Népi Blokk kerül kormányra, és </a:t>
            </a:r>
            <a:r>
              <a:rPr lang="hu-HU" dirty="0" err="1" smtClean="0"/>
              <a:t>megpróbála</a:t>
            </a:r>
            <a:r>
              <a:rPr lang="hu-HU" dirty="0" smtClean="0"/>
              <a:t> normalizálni a helyzetet, de ekkorra már általánossá válik a társadalmi-politika válság (szélsőséges eszmék terjedése, a „második hadsereggé” vált VMRO garázdálkodása).</a:t>
            </a:r>
          </a:p>
          <a:p>
            <a:r>
              <a:rPr lang="hu-HU" dirty="0" smtClean="0"/>
              <a:t>1934-ben a VMRO a macedóniai bolgárok elnyomásáért bosszúból </a:t>
            </a:r>
            <a:r>
              <a:rPr lang="hu-HU" dirty="0" err="1" smtClean="0"/>
              <a:t>Marseilles-ben</a:t>
            </a:r>
            <a:r>
              <a:rPr lang="hu-HU" dirty="0" smtClean="0"/>
              <a:t> meggyilkolja Sándor jugoszláv királyt.</a:t>
            </a:r>
          </a:p>
          <a:p>
            <a:r>
              <a:rPr lang="hu-HU" dirty="0" smtClean="0"/>
              <a:t>1934-ben a </a:t>
            </a:r>
            <a:r>
              <a:rPr lang="hu-HU" dirty="0" err="1" smtClean="0"/>
              <a:t>Zveno</a:t>
            </a:r>
            <a:r>
              <a:rPr lang="hu-HU" dirty="0" smtClean="0"/>
              <a:t> nevű szélsőjobboldali szervezet és a katonatiszteket tömörítő Katonai Szövetség puccsot hajt végre, felfüggeszti az alkotmányt, feloszlatja a nemzetgyűlést, betiltja a pártokat és rendeleti kormányzást vezet be. </a:t>
            </a:r>
            <a:endParaRPr lang="hu-HU" dirty="0"/>
          </a:p>
        </p:txBody>
      </p:sp>
    </p:spTree>
    <p:extLst>
      <p:ext uri="{BB962C8B-B14F-4D97-AF65-F5344CB8AC3E}">
        <p14:creationId xmlns:p14="http://schemas.microsoft.com/office/powerpoint/2010/main" xmlns="" val="13625106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331"/>
            <a:ext cx="10515600" cy="5484632"/>
          </a:xfrm>
        </p:spPr>
        <p:txBody>
          <a:bodyPr>
            <a:normAutofit fontScale="92500" lnSpcReduction="10000"/>
          </a:bodyPr>
          <a:lstStyle/>
          <a:p>
            <a:pPr marL="0" indent="0">
              <a:buNone/>
            </a:pPr>
            <a:r>
              <a:rPr lang="hu-HU" dirty="0" smtClean="0"/>
              <a:t>III. Borisz a hozzá hű tisztek segítségével ellenpuccsot hajt végre és személyi diktatúrát vezet be, mely 1943-as haláláig fenn is marad. A nemzetgyűlés és az alkotmány megmarad, noha szerepük látszólagos. A cári diktatúra eredményei, intézkedései:</a:t>
            </a:r>
          </a:p>
          <a:p>
            <a:pPr marL="0" indent="0">
              <a:buNone/>
            </a:pPr>
            <a:endParaRPr lang="hu-HU" dirty="0" smtClean="0"/>
          </a:p>
          <a:p>
            <a:r>
              <a:rPr lang="hu-HU" dirty="0"/>
              <a:t>g</a:t>
            </a:r>
            <a:r>
              <a:rPr lang="hu-HU" dirty="0" smtClean="0"/>
              <a:t>azdaság stabilizálása.</a:t>
            </a:r>
          </a:p>
          <a:p>
            <a:endParaRPr lang="hu-HU" dirty="0" smtClean="0"/>
          </a:p>
          <a:p>
            <a:r>
              <a:rPr lang="hu-HU" dirty="0"/>
              <a:t>a</a:t>
            </a:r>
            <a:r>
              <a:rPr lang="hu-HU" dirty="0" smtClean="0"/>
              <a:t> VMRO és a kommunisták visszaszorítása.</a:t>
            </a:r>
          </a:p>
          <a:p>
            <a:endParaRPr lang="hu-HU" dirty="0" smtClean="0"/>
          </a:p>
          <a:p>
            <a:r>
              <a:rPr lang="hu-HU" dirty="0"/>
              <a:t>k</a:t>
            </a:r>
            <a:r>
              <a:rPr lang="hu-HU" dirty="0" smtClean="0"/>
              <a:t>ülpolitikája németbarát, de igyekszik jó viszonyt ápolni a Szovjetunióval és a szomszédos országokkal is.</a:t>
            </a:r>
          </a:p>
          <a:p>
            <a:pPr marL="0" indent="0">
              <a:buNone/>
            </a:pPr>
            <a:endParaRPr lang="hu-HU" dirty="0" smtClean="0"/>
          </a:p>
          <a:p>
            <a:r>
              <a:rPr lang="hu-HU" dirty="0"/>
              <a:t>u</a:t>
            </a:r>
            <a:r>
              <a:rPr lang="hu-HU" dirty="0" smtClean="0"/>
              <a:t>ralma tehát a háborúig sikeres és népszerű.</a:t>
            </a:r>
            <a:endParaRPr lang="hu-HU" dirty="0"/>
          </a:p>
        </p:txBody>
      </p:sp>
    </p:spTree>
    <p:extLst>
      <p:ext uri="{BB962C8B-B14F-4D97-AF65-F5344CB8AC3E}">
        <p14:creationId xmlns:p14="http://schemas.microsoft.com/office/powerpoint/2010/main" xmlns="" val="36420353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Bulgária a II. világháborúban</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Bulgária a háború kezdetén ragaszkodik semlegességéhez, békés revízióra törekszik.</a:t>
            </a:r>
          </a:p>
          <a:p>
            <a:r>
              <a:rPr lang="hu-HU" dirty="0" smtClean="0"/>
              <a:t>1940-től a miniszterelnök a németbarát </a:t>
            </a:r>
            <a:r>
              <a:rPr lang="hu-HU" dirty="0" err="1" smtClean="0"/>
              <a:t>Bogdan</a:t>
            </a:r>
            <a:r>
              <a:rPr lang="hu-HU" dirty="0" smtClean="0"/>
              <a:t> </a:t>
            </a:r>
            <a:r>
              <a:rPr lang="hu-HU" dirty="0" err="1" smtClean="0"/>
              <a:t>Filov</a:t>
            </a:r>
            <a:r>
              <a:rPr lang="hu-HU" dirty="0" smtClean="0"/>
              <a:t>, de egyelőre még nem lépnek be a háborúba.</a:t>
            </a:r>
          </a:p>
          <a:p>
            <a:r>
              <a:rPr lang="hu-HU" dirty="0" smtClean="0"/>
              <a:t>a náci Németország területi revízióval igyekszik Bulgáriát a maga oldalára vonni:</a:t>
            </a:r>
          </a:p>
          <a:p>
            <a:pPr lvl="1"/>
            <a:r>
              <a:rPr lang="hu-HU" dirty="0" smtClean="0"/>
              <a:t>1940-ben Bulgária német közvetítéssel megköti Romániával a </a:t>
            </a:r>
            <a:r>
              <a:rPr lang="hu-HU" dirty="0" err="1" smtClean="0"/>
              <a:t>craiovai</a:t>
            </a:r>
            <a:r>
              <a:rPr lang="hu-HU" dirty="0" smtClean="0"/>
              <a:t> egyezményt, visszakapja Dél-Dobrudzsát.</a:t>
            </a:r>
          </a:p>
          <a:p>
            <a:pPr lvl="1"/>
            <a:r>
              <a:rPr lang="hu-HU" dirty="0" smtClean="0"/>
              <a:t>1941-ben Bulgária megengedi, hogy a német hadsereg az országból kiindulva rohanja le Görögországot és Jugoszláviát, amiért cserébe megkapja Nyugat-Trákiát és </a:t>
            </a:r>
            <a:r>
              <a:rPr lang="hu-HU" dirty="0" err="1" smtClean="0"/>
              <a:t>Vardar</a:t>
            </a:r>
            <a:r>
              <a:rPr lang="hu-HU" dirty="0" smtClean="0"/>
              <a:t>-Macedóniát.</a:t>
            </a:r>
          </a:p>
          <a:p>
            <a:pPr lvl="1"/>
            <a:r>
              <a:rPr lang="hu-HU" dirty="0" smtClean="0"/>
              <a:t>Bulgária ennek ellenére még mindig a semlegesség illúziójával áltatja magát.</a:t>
            </a:r>
            <a:endParaRPr lang="hu-HU" dirty="0"/>
          </a:p>
        </p:txBody>
      </p:sp>
    </p:spTree>
    <p:extLst>
      <p:ext uri="{BB962C8B-B14F-4D97-AF65-F5344CB8AC3E}">
        <p14:creationId xmlns:p14="http://schemas.microsoft.com/office/powerpoint/2010/main" xmlns="" val="22112130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61703"/>
            <a:ext cx="10515600" cy="5615260"/>
          </a:xfrm>
        </p:spPr>
        <p:txBody>
          <a:bodyPr/>
          <a:lstStyle/>
          <a:p>
            <a:endParaRPr lang="hu-HU" dirty="0" smtClean="0"/>
          </a:p>
          <a:p>
            <a:endParaRPr lang="hu-HU" dirty="0" smtClean="0"/>
          </a:p>
          <a:p>
            <a:r>
              <a:rPr lang="hu-HU" sz="3200" dirty="0" smtClean="0"/>
              <a:t>1941 nyarán Németország megtámadja a Szovjetuniót. Ebben Bulgária történelmi okokra hivatkozva nem vesz részt. Ezt Hitler elfogadja, de cserébe határozottabb kiállást vár el a bolgároktól.</a:t>
            </a:r>
          </a:p>
          <a:p>
            <a:pPr marL="0" indent="0">
              <a:buNone/>
            </a:pPr>
            <a:endParaRPr lang="hu-HU" sz="3200" dirty="0" smtClean="0"/>
          </a:p>
          <a:p>
            <a:r>
              <a:rPr lang="hu-HU" sz="3200" dirty="0" smtClean="0"/>
              <a:t>1941. december 13-án ezért Bulgária „jelképesen” hadat üzen az Egyesül Királyságnak és az Egyesült Államoknak (a Szovjetuniónak azonban sem ekkor, sem később!).</a:t>
            </a:r>
          </a:p>
          <a:p>
            <a:endParaRPr lang="hu-HU" dirty="0"/>
          </a:p>
        </p:txBody>
      </p:sp>
    </p:spTree>
    <p:extLst>
      <p:ext uri="{BB962C8B-B14F-4D97-AF65-F5344CB8AC3E}">
        <p14:creationId xmlns:p14="http://schemas.microsoft.com/office/powerpoint/2010/main" xmlns="" val="29278920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zsidókérdés Bulgáriában</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1941-ben életbe lép a zsidóellenes „nemzetvédelmi törvény”, mely a magyar zsidótörvényekhez hasonlóan korlátozza a zsidók jogait.</a:t>
            </a:r>
          </a:p>
          <a:p>
            <a:r>
              <a:rPr lang="hu-HU" dirty="0" smtClean="0"/>
              <a:t>1943-ban megkezdődik az újonnan szerzett területekről a zsidók deportálása haláltáborokba (mivel a „nemzetvédelmi törvény” tiltja a zsidók honosítását, az itt élő zsidók hontalannak minősülnek).</a:t>
            </a:r>
          </a:p>
          <a:p>
            <a:r>
              <a:rPr lang="hu-HU" dirty="0" smtClean="0"/>
              <a:t>Amikor azonban </a:t>
            </a:r>
            <a:r>
              <a:rPr lang="hu-HU" dirty="0" err="1" smtClean="0"/>
              <a:t>megkezdenék</a:t>
            </a:r>
            <a:r>
              <a:rPr lang="hu-HU" dirty="0" smtClean="0"/>
              <a:t> a bolgár állampolgárságú zsidók deportálását, széleskörű társadalmi ellenállás bontakozik ki a nemzetgyűlés elnöke, </a:t>
            </a:r>
            <a:r>
              <a:rPr lang="hu-HU" dirty="0" err="1" smtClean="0"/>
              <a:t>Dimitar</a:t>
            </a:r>
            <a:r>
              <a:rPr lang="hu-HU" dirty="0" smtClean="0"/>
              <a:t> </a:t>
            </a:r>
            <a:r>
              <a:rPr lang="hu-HU" dirty="0" err="1" smtClean="0"/>
              <a:t>Pesev</a:t>
            </a:r>
            <a:r>
              <a:rPr lang="hu-HU" dirty="0" smtClean="0"/>
              <a:t> és </a:t>
            </a:r>
            <a:r>
              <a:rPr lang="hu-HU" dirty="0" err="1" smtClean="0"/>
              <a:t>Kliment</a:t>
            </a:r>
            <a:r>
              <a:rPr lang="hu-HU" dirty="0" smtClean="0"/>
              <a:t> plovdivi metropolita vezetésével.</a:t>
            </a:r>
          </a:p>
          <a:p>
            <a:r>
              <a:rPr lang="hu-HU" dirty="0" smtClean="0"/>
              <a:t>A nemzetgyűlés felfüggeszti a deportálást, és a kérdést a cár hatáskörébe utalja. Borisz rendeletet ad ki, hogy a „zsidókérdést” az ország határain belül kell megoldani. Zsidótáborok jönnek létre, ahol a zsidók megérik a háború végét.</a:t>
            </a:r>
          </a:p>
          <a:p>
            <a:r>
              <a:rPr lang="hu-HU" dirty="0" err="1" smtClean="0"/>
              <a:t>Pesevet</a:t>
            </a:r>
            <a:r>
              <a:rPr lang="hu-HU" dirty="0" smtClean="0"/>
              <a:t> és </a:t>
            </a:r>
            <a:r>
              <a:rPr lang="hu-HU" dirty="0" err="1" smtClean="0"/>
              <a:t>Kliment</a:t>
            </a:r>
            <a:r>
              <a:rPr lang="hu-HU" dirty="0" smtClean="0"/>
              <a:t> metropolitát később a Világ Igazának nyilvánítják, előbbiről teret neveznek el Tel-</a:t>
            </a:r>
            <a:r>
              <a:rPr lang="hu-HU" dirty="0" err="1" smtClean="0"/>
              <a:t>Avivban</a:t>
            </a:r>
            <a:r>
              <a:rPr lang="hu-HU" dirty="0" smtClean="0"/>
              <a:t>.</a:t>
            </a:r>
            <a:endParaRPr lang="hu-HU" dirty="0"/>
          </a:p>
        </p:txBody>
      </p:sp>
    </p:spTree>
    <p:extLst>
      <p:ext uri="{BB962C8B-B14F-4D97-AF65-F5344CB8AC3E}">
        <p14:creationId xmlns:p14="http://schemas.microsoft.com/office/powerpoint/2010/main" xmlns="" val="9091111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Polgárháború, válság, vereség</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1943-tól egyre nagyobb méreteket ölt az antifasiszta ellenállás, melyet a Hazafias Front nevű mozgalom szervez (tagjai a kommunisták, a Földműves Szövetség, a </a:t>
            </a:r>
            <a:r>
              <a:rPr lang="hu-HU" dirty="0" err="1" smtClean="0"/>
              <a:t>Zveno</a:t>
            </a:r>
            <a:r>
              <a:rPr lang="hu-HU" dirty="0" smtClean="0"/>
              <a:t> és a szociáldemokraták).</a:t>
            </a:r>
          </a:p>
          <a:p>
            <a:r>
              <a:rPr lang="hu-HU" dirty="0" smtClean="0"/>
              <a:t>Partizánakciók kezdődnek, végül a partizánok száma több tízezerre nő, állandósulnak az összecsapások a kormánycsapatokkal, polgárháborús helyzet.</a:t>
            </a:r>
          </a:p>
          <a:p>
            <a:r>
              <a:rPr lang="hu-HU" dirty="0" smtClean="0"/>
              <a:t>1943. augusztusában váratlanul meghal III. Borisz cár, utóda kiskorú fia, </a:t>
            </a:r>
            <a:r>
              <a:rPr lang="hu-HU" dirty="0" err="1" smtClean="0"/>
              <a:t>Szimeon</a:t>
            </a:r>
            <a:r>
              <a:rPr lang="hu-HU" dirty="0" smtClean="0"/>
              <a:t>, aki helyett régenstanács kormányoz (tagjai: nagybátyja, </a:t>
            </a:r>
            <a:r>
              <a:rPr lang="hu-HU" dirty="0" err="1" smtClean="0"/>
              <a:t>Kiril</a:t>
            </a:r>
            <a:r>
              <a:rPr lang="hu-HU" dirty="0" smtClean="0"/>
              <a:t> herceg, </a:t>
            </a:r>
            <a:r>
              <a:rPr lang="hu-HU" dirty="0" err="1" smtClean="0"/>
              <a:t>Filov</a:t>
            </a:r>
            <a:r>
              <a:rPr lang="hu-HU" dirty="0" smtClean="0"/>
              <a:t> miniszterelnök és Nikola </a:t>
            </a:r>
            <a:r>
              <a:rPr lang="hu-HU" dirty="0" err="1" smtClean="0"/>
              <a:t>Mihov</a:t>
            </a:r>
            <a:r>
              <a:rPr lang="hu-HU" dirty="0" smtClean="0"/>
              <a:t> hadügyminiszter).</a:t>
            </a:r>
          </a:p>
          <a:p>
            <a:r>
              <a:rPr lang="hu-HU" dirty="0" smtClean="0"/>
              <a:t>1944 nyarán Románia átállásával megnyílik az út a szovjetek előtt Bulgáriába. Augusztus 26-án Bulgária kinyilvánítja, hogy kilép a háborúból, a Szovjetunió azonban követeli, hogy üzenjen hadat a németeknek. Ezt nem teszi meg, mire a Szovjetunió hadat üzen Bulgáriának, és szeptember 8-án csapatai átlépik a határt. Bulgária ellenállás nélkül megadja magát.</a:t>
            </a:r>
          </a:p>
        </p:txBody>
      </p:sp>
    </p:spTree>
    <p:extLst>
      <p:ext uri="{BB962C8B-B14F-4D97-AF65-F5344CB8AC3E}">
        <p14:creationId xmlns:p14="http://schemas.microsoft.com/office/powerpoint/2010/main" xmlns="" val="42629767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háborús felelősségre vonás és a kommunista Bulgária kezdetei</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1944. szeptember 9-én a Hazafias Front alakít kormányt </a:t>
            </a:r>
            <a:r>
              <a:rPr lang="hu-HU" dirty="0" err="1" smtClean="0"/>
              <a:t>Kimon</a:t>
            </a:r>
            <a:r>
              <a:rPr lang="hu-HU" dirty="0" smtClean="0"/>
              <a:t> </a:t>
            </a:r>
            <a:r>
              <a:rPr lang="hu-HU" dirty="0" err="1" smtClean="0"/>
              <a:t>Georgiev</a:t>
            </a:r>
            <a:r>
              <a:rPr lang="hu-HU" dirty="0" smtClean="0"/>
              <a:t> vezetésével. Ez még nem kommunista többségű kormány, de a kommunistáké a két legfontosabb tárca, a belügyi és az igazságügyi, és módszeresen dolgoznak a többi párt kiszorításán. (Ez végül 1948-ra sikerül.)</a:t>
            </a:r>
          </a:p>
          <a:p>
            <a:r>
              <a:rPr lang="hu-HU" dirty="0" smtClean="0"/>
              <a:t>1944 novemberében a Szovjetunió engedélyt ad, hogy Bulgária részt vegyen a náci Németország elleni harcban. A bolgár hadsereg ezután Jugoszláviában, Magyarországon és Ausztriában harcol szovjet irányítás alatt.</a:t>
            </a:r>
          </a:p>
          <a:p>
            <a:r>
              <a:rPr lang="hu-HU" dirty="0" smtClean="0"/>
              <a:t>1945 első felében felelősségre vonják a háborús bűnösöket, a megtorlás kegyetlenebb, mint bármely más európai országban:</a:t>
            </a:r>
          </a:p>
          <a:p>
            <a:pPr lvl="1"/>
            <a:r>
              <a:rPr lang="hu-HU" dirty="0"/>
              <a:t>t</a:t>
            </a:r>
            <a:r>
              <a:rPr lang="hu-HU" dirty="0" smtClean="0"/>
              <a:t>öbb mint 2600 személyt végeznek ki, közel 3 ezret ítélnek hosszabb börtönre.</a:t>
            </a:r>
          </a:p>
          <a:p>
            <a:pPr lvl="1"/>
            <a:r>
              <a:rPr lang="hu-HU" dirty="0" err="1" smtClean="0"/>
              <a:t>Kivégzik</a:t>
            </a:r>
            <a:r>
              <a:rPr lang="hu-HU" dirty="0" smtClean="0"/>
              <a:t> a régenstanács tagjait, 22 minisztert, 8 cári tanácsost, 67 képviselőt, 47 tábornokot és ezredest. </a:t>
            </a:r>
          </a:p>
        </p:txBody>
      </p:sp>
    </p:spTree>
    <p:extLst>
      <p:ext uri="{BB962C8B-B14F-4D97-AF65-F5344CB8AC3E}">
        <p14:creationId xmlns:p14="http://schemas.microsoft.com/office/powerpoint/2010/main" xmlns="" val="13877006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00891"/>
            <a:ext cx="10515600" cy="5576072"/>
          </a:xfrm>
        </p:spPr>
        <p:txBody>
          <a:bodyPr>
            <a:normAutofit lnSpcReduction="10000"/>
          </a:bodyPr>
          <a:lstStyle/>
          <a:p>
            <a:r>
              <a:rPr lang="hu-HU" dirty="0" smtClean="0"/>
              <a:t>1946-ban népszavazást tartanak az államformáról, a köztársaság győz. Ettől kezdve az ország neve Bolgár Népköztársaság.</a:t>
            </a:r>
          </a:p>
          <a:p>
            <a:r>
              <a:rPr lang="hu-HU" dirty="0" smtClean="0"/>
              <a:t>1947-ben elfogadják az új, „népi demokratikus” (még nem kommunista) alkotmányt.</a:t>
            </a:r>
          </a:p>
          <a:p>
            <a:r>
              <a:rPr lang="hu-HU" dirty="0" smtClean="0"/>
              <a:t>1947-ben Bulgária aláírja a párizsi békeszerződést:</a:t>
            </a:r>
          </a:p>
          <a:p>
            <a:pPr lvl="1"/>
            <a:r>
              <a:rPr lang="hu-HU" dirty="0" smtClean="0"/>
              <a:t>Dél-Dobrudzsa kivételével elveszti valamennyi háborús szerzeményét (ez az egyetlen eset, hogy egy ország náci segítséggel szerzett területgyarapodást megtarthatott!).</a:t>
            </a:r>
          </a:p>
          <a:p>
            <a:pPr lvl="1"/>
            <a:r>
              <a:rPr lang="hu-HU" dirty="0"/>
              <a:t>j</a:t>
            </a:r>
            <a:r>
              <a:rPr lang="hu-HU" dirty="0" smtClean="0"/>
              <a:t>óvátételt fizet.</a:t>
            </a:r>
          </a:p>
          <a:p>
            <a:r>
              <a:rPr lang="hu-HU" dirty="0" smtClean="0"/>
              <a:t>1945-ben és 1946-ban még elvileg többpárti választás volt, melyet a Hazafias Front nyert. Az 1949-as választáson azonban már csak az addigra teljes kommunista irányítás alá került Hazafias Front indulhatott. Ezzel a nemzetgyűlés látszatszervvé vált, a tényleges döntéshozatal a Kommunista Párt vezetésének kezébe került.</a:t>
            </a:r>
            <a:endParaRPr lang="hu-HU" dirty="0"/>
          </a:p>
          <a:p>
            <a:endParaRPr lang="hu-HU" dirty="0"/>
          </a:p>
        </p:txBody>
      </p:sp>
    </p:spTree>
    <p:extLst>
      <p:ext uri="{BB962C8B-B14F-4D97-AF65-F5344CB8AC3E}">
        <p14:creationId xmlns:p14="http://schemas.microsoft.com/office/powerpoint/2010/main" xmlns="" val="427792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Aszparuh</a:t>
            </a:r>
            <a:r>
              <a:rPr lang="hu-HU" dirty="0"/>
              <a:t> </a:t>
            </a:r>
            <a:r>
              <a:rPr lang="hu-HU" dirty="0" smtClean="0"/>
              <a:t>kán és a Dunai Bolgár Állam kialakulása</a:t>
            </a:r>
            <a:endParaRPr lang="hu-HU" dirty="0"/>
          </a:p>
        </p:txBody>
      </p:sp>
      <p:sp>
        <p:nvSpPr>
          <p:cNvPr id="3" name="Tartalom helye 2"/>
          <p:cNvSpPr>
            <a:spLocks noGrp="1"/>
          </p:cNvSpPr>
          <p:nvPr>
            <p:ph idx="1"/>
          </p:nvPr>
        </p:nvSpPr>
        <p:spPr/>
        <p:txBody>
          <a:bodyPr/>
          <a:lstStyle/>
          <a:p>
            <a:r>
              <a:rPr lang="hu-HU" dirty="0" err="1" smtClean="0"/>
              <a:t>Aszparuh</a:t>
            </a:r>
            <a:r>
              <a:rPr lang="hu-HU" dirty="0" smtClean="0"/>
              <a:t> népével a Duna-delta vidékén, a Bizánci Birodalom szomszédságában telepszik le.</a:t>
            </a:r>
          </a:p>
          <a:p>
            <a:r>
              <a:rPr lang="hu-HU" dirty="0" smtClean="0"/>
              <a:t>Bizánc eleinte megtűri, de amikor dél felé kezd terjeszkedni, erős sereggel támad rá. 681-ben az </a:t>
            </a:r>
            <a:r>
              <a:rPr lang="hu-HU" dirty="0" err="1" smtClean="0"/>
              <a:t>ongali</a:t>
            </a:r>
            <a:r>
              <a:rPr lang="hu-HU" dirty="0" smtClean="0"/>
              <a:t> csatában </a:t>
            </a:r>
            <a:r>
              <a:rPr lang="hu-HU" dirty="0" err="1" smtClean="0"/>
              <a:t>Aszparuh</a:t>
            </a:r>
            <a:r>
              <a:rPr lang="hu-HU" dirty="0" smtClean="0"/>
              <a:t> nagy győzelmet arat, ezt tekintjük a Dunai Bolgár Állam (azaz Bulgária) létrejöttének. Az új állam fővárosa </a:t>
            </a:r>
            <a:r>
              <a:rPr lang="hu-HU" dirty="0" err="1" smtClean="0"/>
              <a:t>Pliszka</a:t>
            </a:r>
            <a:r>
              <a:rPr lang="hu-HU" dirty="0" smtClean="0"/>
              <a:t>.</a:t>
            </a:r>
          </a:p>
          <a:p>
            <a:r>
              <a:rPr lang="hu-HU" dirty="0" err="1" smtClean="0"/>
              <a:t>Aszparuh</a:t>
            </a:r>
            <a:r>
              <a:rPr lang="hu-HU" dirty="0" smtClean="0"/>
              <a:t> fia, Tervel (701-721) megszerzi </a:t>
            </a:r>
            <a:r>
              <a:rPr lang="hu-HU" dirty="0" err="1" smtClean="0"/>
              <a:t>Zagorjét</a:t>
            </a:r>
            <a:r>
              <a:rPr lang="hu-HU" dirty="0" smtClean="0"/>
              <a:t> (azaz a Balkán-hegységtől délre fekvő területet) és megveri a Konstantinápolyt ostromló arabokat.</a:t>
            </a:r>
          </a:p>
          <a:p>
            <a:r>
              <a:rPr lang="hu-HU" dirty="0" smtClean="0"/>
              <a:t>Tervelt egymást gyorsan váltó kánok követik a </a:t>
            </a:r>
            <a:r>
              <a:rPr lang="hu-HU" dirty="0" err="1" smtClean="0"/>
              <a:t>Dulo</a:t>
            </a:r>
            <a:r>
              <a:rPr lang="hu-HU" dirty="0" smtClean="0"/>
              <a:t> nemzetségből.</a:t>
            </a:r>
          </a:p>
          <a:p>
            <a:endParaRPr lang="hu-HU" dirty="0"/>
          </a:p>
        </p:txBody>
      </p:sp>
    </p:spTree>
    <p:extLst>
      <p:ext uri="{BB962C8B-B14F-4D97-AF65-F5344CB8AC3E}">
        <p14:creationId xmlns:p14="http://schemas.microsoft.com/office/powerpoint/2010/main" xmlns="" val="5312099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48640"/>
            <a:ext cx="10515600" cy="5628323"/>
          </a:xfrm>
        </p:spPr>
        <p:txBody>
          <a:bodyPr/>
          <a:lstStyle/>
          <a:p>
            <a:r>
              <a:rPr lang="hu-HU" dirty="0" smtClean="0"/>
              <a:t>A bolgár pártvezetés mindenkor szorosan igazodik a moszkvai irányvonalhoz. Eleinte Sztálint követik.</a:t>
            </a:r>
          </a:p>
          <a:p>
            <a:r>
              <a:rPr lang="hu-HU" dirty="0" smtClean="0"/>
              <a:t>1949-ben meghal a pártfőtitkár és egyben miniszterelnök, </a:t>
            </a:r>
            <a:r>
              <a:rPr lang="hu-HU" dirty="0" err="1" smtClean="0"/>
              <a:t>Georgi</a:t>
            </a:r>
            <a:r>
              <a:rPr lang="hu-HU" dirty="0" smtClean="0"/>
              <a:t> Dimitrov. Utóda </a:t>
            </a:r>
            <a:r>
              <a:rPr lang="hu-HU" dirty="0" err="1" smtClean="0"/>
              <a:t>Valko</a:t>
            </a:r>
            <a:r>
              <a:rPr lang="hu-HU" dirty="0" smtClean="0"/>
              <a:t> </a:t>
            </a:r>
            <a:r>
              <a:rPr lang="hu-HU" dirty="0" err="1" smtClean="0"/>
              <a:t>Cservenkov</a:t>
            </a:r>
            <a:r>
              <a:rPr lang="hu-HU" dirty="0" smtClean="0"/>
              <a:t>.</a:t>
            </a:r>
          </a:p>
          <a:p>
            <a:r>
              <a:rPr lang="hu-HU" dirty="0" err="1" smtClean="0"/>
              <a:t>Cservenkov</a:t>
            </a:r>
            <a:r>
              <a:rPr lang="hu-HU" dirty="0" smtClean="0"/>
              <a:t> a Sztálin 1953-as halálát követő fordulat áldozata lesz: Hruscsov kinevezi „bolgár Sztálinnak” és félreállítja, helyébe </a:t>
            </a:r>
            <a:r>
              <a:rPr lang="hu-HU" dirty="0" err="1" smtClean="0"/>
              <a:t>Todor</a:t>
            </a:r>
            <a:r>
              <a:rPr lang="hu-HU" dirty="0" smtClean="0"/>
              <a:t> Zsivkov lép, aki 1954-től 1989-ig a kommunista Bulgária első számú vezetője.</a:t>
            </a:r>
          </a:p>
          <a:p>
            <a:r>
              <a:rPr lang="hu-HU" dirty="0" smtClean="0"/>
              <a:t>1948-től épül a szocializmus: tervutasításos gazdálkodás, bankok, vállalkozások, mezőgazdaság államosítása, iparfejlesztés (nehézipar túlsúlya).</a:t>
            </a:r>
          </a:p>
          <a:p>
            <a:r>
              <a:rPr lang="hu-HU" dirty="0" smtClean="0"/>
              <a:t>1971-ben újabb, kommunista alkotmányt lép hatályba. Létrejön az Államtanács, elnöke Zsivkov.</a:t>
            </a:r>
          </a:p>
          <a:p>
            <a:pPr marL="0" indent="0">
              <a:buNone/>
            </a:pPr>
            <a:endParaRPr lang="hu-HU" dirty="0"/>
          </a:p>
        </p:txBody>
      </p:sp>
    </p:spTree>
    <p:extLst>
      <p:ext uri="{BB962C8B-B14F-4D97-AF65-F5344CB8AC3E}">
        <p14:creationId xmlns:p14="http://schemas.microsoft.com/office/powerpoint/2010/main" xmlns="" val="20348222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53143"/>
            <a:ext cx="10515600" cy="5523820"/>
          </a:xfrm>
        </p:spPr>
        <p:txBody>
          <a:bodyPr/>
          <a:lstStyle/>
          <a:p>
            <a:r>
              <a:rPr lang="hu-HU" dirty="0" smtClean="0"/>
              <a:t>A </a:t>
            </a:r>
            <a:r>
              <a:rPr lang="hu-HU" dirty="0" err="1" smtClean="0"/>
              <a:t>zsivkovi</a:t>
            </a:r>
            <a:r>
              <a:rPr lang="hu-HU" dirty="0" smtClean="0"/>
              <a:t> Bulgária egyik legellenszenvesebb intézkedése a muzulmán vallású kisebbségek (törökök, </a:t>
            </a:r>
            <a:r>
              <a:rPr lang="hu-HU" dirty="0" err="1" smtClean="0"/>
              <a:t>pomákok</a:t>
            </a:r>
            <a:r>
              <a:rPr lang="hu-HU" dirty="0" smtClean="0"/>
              <a:t>, romák egy része) erőszakos „</a:t>
            </a:r>
            <a:r>
              <a:rPr lang="hu-HU" dirty="0" err="1" smtClean="0"/>
              <a:t>bolgárosítása</a:t>
            </a:r>
            <a:r>
              <a:rPr lang="hu-HU" dirty="0" smtClean="0"/>
              <a:t>” (névváltoztatásra kényszerítés, hagyományos viselet, ünnepek és rítusok betiltása), mely a hetvenes években kezdődött, s a nyolcvanas évekre egyre agresszívebbé vált.</a:t>
            </a:r>
          </a:p>
          <a:p>
            <a:r>
              <a:rPr lang="hu-HU" dirty="0" smtClean="0"/>
              <a:t>Csúcspontja az 1989-es „Nagy Kirándulás”, amikor mintegy 360 ezer bulgáriai törököt kényszerítettek az ország gyors elhagyására.</a:t>
            </a:r>
          </a:p>
          <a:p>
            <a:r>
              <a:rPr lang="hu-HU" dirty="0" smtClean="0"/>
              <a:t>Ez az intézkedés a bolgár többség körében is rendkívül népszerűtlen volt.</a:t>
            </a:r>
          </a:p>
        </p:txBody>
      </p:sp>
    </p:spTree>
    <p:extLst>
      <p:ext uri="{BB962C8B-B14F-4D97-AF65-F5344CB8AC3E}">
        <p14:creationId xmlns:p14="http://schemas.microsoft.com/office/powerpoint/2010/main" xmlns="" val="25880827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40080"/>
            <a:ext cx="10515600" cy="5536883"/>
          </a:xfrm>
        </p:spPr>
        <p:txBody>
          <a:bodyPr/>
          <a:lstStyle/>
          <a:p>
            <a:r>
              <a:rPr lang="hu-HU" dirty="0" smtClean="0"/>
              <a:t>A hatvanas években a viszonylag jól működő termelőszövetkezeteknek és az olcsó szovjet energiának és hiteleknek köszönhetően emelkedik az életszínvonal, ez a bolgár kommunizmus legsikeresebb időszaka.</a:t>
            </a:r>
          </a:p>
          <a:p>
            <a:r>
              <a:rPr lang="hu-HU" dirty="0" smtClean="0"/>
              <a:t>A hetvenes évektől megkezdődik a hanyatlás.</a:t>
            </a:r>
          </a:p>
          <a:p>
            <a:r>
              <a:rPr lang="hu-HU" dirty="0" smtClean="0"/>
              <a:t>A nyolcvanas évekre elmélyül a válság, rendszeres az áram- és vízkimaradás, csökken az árukészlet.</a:t>
            </a:r>
          </a:p>
          <a:p>
            <a:r>
              <a:rPr lang="hu-HU" dirty="0" smtClean="0"/>
              <a:t>Gorbacsov hatalomra kerülése után Bulgária elesett az olcsó szovjet hitelektől és energiától is.</a:t>
            </a:r>
          </a:p>
          <a:p>
            <a:endParaRPr lang="hu-HU" dirty="0"/>
          </a:p>
        </p:txBody>
      </p:sp>
    </p:spTree>
    <p:extLst>
      <p:ext uri="{BB962C8B-B14F-4D97-AF65-F5344CB8AC3E}">
        <p14:creationId xmlns:p14="http://schemas.microsoft.com/office/powerpoint/2010/main" xmlns="" val="9140083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rendszerváltás és a demokratikus Bulgária</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bolgár rendszerváltás még a magyarnál is nagyobb megrázkódtatást jelentett, mivel Bulgáriában sohasem volt „enyhülés”, Gorbacsovig szolgaian követték a moszkvai irányvonalat.</a:t>
            </a:r>
          </a:p>
          <a:p>
            <a:r>
              <a:rPr lang="hu-HU" dirty="0" smtClean="0"/>
              <a:t>A rendszerváltás a kommunista párton belüli ellentétből indult ki: a </a:t>
            </a:r>
            <a:r>
              <a:rPr lang="hu-HU" dirty="0" err="1" smtClean="0"/>
              <a:t>gorbacsovisták</a:t>
            </a:r>
            <a:r>
              <a:rPr lang="hu-HU" dirty="0" smtClean="0"/>
              <a:t> </a:t>
            </a:r>
            <a:r>
              <a:rPr lang="hu-HU" dirty="0" err="1" smtClean="0"/>
              <a:t>Petar</a:t>
            </a:r>
            <a:r>
              <a:rPr lang="hu-HU" dirty="0" smtClean="0"/>
              <a:t> </a:t>
            </a:r>
            <a:r>
              <a:rPr lang="hu-HU" dirty="0" err="1" smtClean="0"/>
              <a:t>Mladenov</a:t>
            </a:r>
            <a:r>
              <a:rPr lang="hu-HU" dirty="0" smtClean="0"/>
              <a:t> és Andrej </a:t>
            </a:r>
            <a:r>
              <a:rPr lang="hu-HU" dirty="0" err="1" smtClean="0"/>
              <a:t>Lukanov</a:t>
            </a:r>
            <a:r>
              <a:rPr lang="hu-HU" dirty="0" smtClean="0"/>
              <a:t> vezetésével az 1989. november 10-ei pártkongresszuson kieszközölték Zsivkov leváltását a párttitkárságról.</a:t>
            </a:r>
          </a:p>
          <a:p>
            <a:r>
              <a:rPr lang="hu-HU" dirty="0" smtClean="0"/>
              <a:t>Ezzel azonban lavinát indítottak el: a társadalom (beleértve a pártvezetés nagy részét is) már nem elégedett meg részleges reformmal, a demokrácia és a kapitalizmus bevezetését kívánta.</a:t>
            </a:r>
          </a:p>
          <a:p>
            <a:r>
              <a:rPr lang="hu-HU" dirty="0" smtClean="0"/>
              <a:t>Létrejönnek az első Kommunista Párton kívüli szervezetek. A legjelentősebb a későbbi köztársasági elnök, </a:t>
            </a:r>
            <a:r>
              <a:rPr lang="hu-HU" dirty="0" err="1" smtClean="0"/>
              <a:t>Zselju</a:t>
            </a:r>
            <a:r>
              <a:rPr lang="hu-HU" dirty="0" smtClean="0"/>
              <a:t> </a:t>
            </a:r>
            <a:r>
              <a:rPr lang="hu-HU" dirty="0" err="1" smtClean="0"/>
              <a:t>Zselev</a:t>
            </a:r>
            <a:r>
              <a:rPr lang="hu-HU" dirty="0" smtClean="0"/>
              <a:t> vezette Demokratikus Erők Szövetsége (SZDSZ), melyben a kommunistaellenes erők tömörülnek.</a:t>
            </a:r>
          </a:p>
          <a:p>
            <a:r>
              <a:rPr lang="hu-HU" dirty="0" smtClean="0"/>
              <a:t>1990 februárjáról az utolsó kommunista miniszterelnök, </a:t>
            </a:r>
            <a:r>
              <a:rPr lang="hu-HU" dirty="0" err="1" smtClean="0"/>
              <a:t>Lukanov</a:t>
            </a:r>
            <a:r>
              <a:rPr lang="hu-HU" dirty="0" smtClean="0"/>
              <a:t> vezetésével kerekasztal-tárgyalások folynak az átmenetről.</a:t>
            </a:r>
          </a:p>
        </p:txBody>
      </p:sp>
    </p:spTree>
    <p:extLst>
      <p:ext uri="{BB962C8B-B14F-4D97-AF65-F5344CB8AC3E}">
        <p14:creationId xmlns:p14="http://schemas.microsoft.com/office/powerpoint/2010/main" xmlns="" val="39219310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79269"/>
            <a:ext cx="10515600" cy="5497694"/>
          </a:xfrm>
        </p:spPr>
        <p:txBody>
          <a:bodyPr>
            <a:normAutofit fontScale="85000" lnSpcReduction="20000"/>
          </a:bodyPr>
          <a:lstStyle/>
          <a:p>
            <a:r>
              <a:rPr lang="hu-HU" dirty="0" smtClean="0"/>
              <a:t>1990 júniusában megtartják az első szabad választást, a győztes a Bolgár Szocialista Párt (BSZP), a miniszterelnök </a:t>
            </a:r>
            <a:r>
              <a:rPr lang="hu-HU" dirty="0" err="1" smtClean="0"/>
              <a:t>Lukanov</a:t>
            </a:r>
            <a:r>
              <a:rPr lang="hu-HU" dirty="0" smtClean="0"/>
              <a:t>.</a:t>
            </a:r>
          </a:p>
          <a:p>
            <a:r>
              <a:rPr lang="hu-HU" dirty="0" smtClean="0"/>
              <a:t>Szinte az első perctől tüntetések zajlanak ellene, 1 év után megbukik. Az új választást az SZDSZ nyeri, de ők is csak 1 évig kormányoznak.</a:t>
            </a:r>
          </a:p>
          <a:p>
            <a:r>
              <a:rPr lang="hu-HU" dirty="0" smtClean="0"/>
              <a:t>A demokrácia első 7 évében az ideiglenes kormányokat is számítva összesen 7 kormány váltja egymást, az eredmény: hanyatló gazdaság, csökkenő életszínvonal, elharapózó maffia.</a:t>
            </a:r>
          </a:p>
          <a:p>
            <a:r>
              <a:rPr lang="hu-HU" dirty="0" smtClean="0"/>
              <a:t>A mélypontot </a:t>
            </a:r>
            <a:r>
              <a:rPr lang="hu-HU" dirty="0" err="1" smtClean="0"/>
              <a:t>Zsan</a:t>
            </a:r>
            <a:r>
              <a:rPr lang="hu-HU" dirty="0" smtClean="0"/>
              <a:t> </a:t>
            </a:r>
            <a:r>
              <a:rPr lang="hu-HU" dirty="0" err="1" smtClean="0"/>
              <a:t>Videnov</a:t>
            </a:r>
            <a:r>
              <a:rPr lang="hu-HU" dirty="0" smtClean="0"/>
              <a:t> szocialista kormánya jelenti, melynek idején </a:t>
            </a:r>
            <a:r>
              <a:rPr lang="hu-HU" smtClean="0"/>
              <a:t>1996-97 telén hiperinfláció </a:t>
            </a:r>
            <a:r>
              <a:rPr lang="hu-HU" dirty="0" smtClean="0"/>
              <a:t>következik be.</a:t>
            </a:r>
          </a:p>
          <a:p>
            <a:r>
              <a:rPr lang="hu-HU" dirty="0" smtClean="0"/>
              <a:t>Az 1997-es SZDSZ-kormány az első, mely ki tudja tölteni mandátumát. Stabilizálja a gazdaságot, visszaszorítja a maffiát, a </a:t>
            </a:r>
            <a:r>
              <a:rPr lang="hu-HU" dirty="0" err="1" smtClean="0"/>
              <a:t>leva</a:t>
            </a:r>
            <a:r>
              <a:rPr lang="hu-HU" dirty="0" smtClean="0"/>
              <a:t> értékét a márkáéhoz köti (ez ma is érvényben van de most az euróhoz van kötve, 1 euró = 1,95 </a:t>
            </a:r>
            <a:r>
              <a:rPr lang="hu-HU" dirty="0" err="1" smtClean="0"/>
              <a:t>leva</a:t>
            </a:r>
            <a:r>
              <a:rPr lang="hu-HU" dirty="0" smtClean="0"/>
              <a:t>).</a:t>
            </a:r>
          </a:p>
          <a:p>
            <a:r>
              <a:rPr lang="hu-HU" dirty="0" smtClean="0"/>
              <a:t>Érdekesség, hogy a 2001-es választást egy új „semmiből jött” párt, a </a:t>
            </a:r>
            <a:r>
              <a:rPr lang="hu-HU" dirty="0" err="1" smtClean="0"/>
              <a:t>Szimeon</a:t>
            </a:r>
            <a:r>
              <a:rPr lang="hu-HU" dirty="0" smtClean="0"/>
              <a:t> volt cár alapította Nemzeti Mozgalom a Stabilitásért és Felemelkedésért (NDSZV) nyerte. Így a volt cár miniszterelnök lett. Kitöltötte a mandátumát, de nem választották újra.</a:t>
            </a:r>
          </a:p>
          <a:p>
            <a:r>
              <a:rPr lang="hu-HU" dirty="0" smtClean="0"/>
              <a:t>Bulgária 2004-ben csatlakozott a NATO-hoz, 2007-ben az EU-hoz.</a:t>
            </a:r>
          </a:p>
          <a:p>
            <a:endParaRPr lang="hu-HU" dirty="0" smtClean="0"/>
          </a:p>
        </p:txBody>
      </p:sp>
    </p:spTree>
    <p:extLst>
      <p:ext uri="{BB962C8B-B14F-4D97-AF65-F5344CB8AC3E}">
        <p14:creationId xmlns:p14="http://schemas.microsoft.com/office/powerpoint/2010/main" xmlns="" val="24081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Krum</a:t>
            </a:r>
            <a:r>
              <a:rPr lang="hu-HU" dirty="0" smtClean="0"/>
              <a:t> kán (803-814) és a pogány Bulgária fénykora</a:t>
            </a:r>
            <a:endParaRPr lang="hu-HU" dirty="0"/>
          </a:p>
        </p:txBody>
      </p:sp>
      <p:sp>
        <p:nvSpPr>
          <p:cNvPr id="3" name="Tartalom helye 2"/>
          <p:cNvSpPr>
            <a:spLocks noGrp="1"/>
          </p:cNvSpPr>
          <p:nvPr>
            <p:ph idx="1"/>
          </p:nvPr>
        </p:nvSpPr>
        <p:spPr/>
        <p:txBody>
          <a:bodyPr/>
          <a:lstStyle/>
          <a:p>
            <a:r>
              <a:rPr lang="hu-HU" dirty="0" err="1" smtClean="0"/>
              <a:t>Krummal</a:t>
            </a:r>
            <a:r>
              <a:rPr lang="hu-HU" dirty="0" smtClean="0"/>
              <a:t> a kánok új dinasztiája veszi kezdetét.</a:t>
            </a:r>
          </a:p>
          <a:p>
            <a:r>
              <a:rPr lang="hu-HU" dirty="0" smtClean="0"/>
              <a:t>Nagy hódítások: a széthulló Avar </a:t>
            </a:r>
            <a:r>
              <a:rPr lang="hu-HU" dirty="0" err="1" smtClean="0"/>
              <a:t>Kaganátus</a:t>
            </a:r>
            <a:r>
              <a:rPr lang="hu-HU" dirty="0" smtClean="0"/>
              <a:t> keleti területei, Trákia jelentős része. Ekkor kerül bolgár uralom alá </a:t>
            </a:r>
            <a:r>
              <a:rPr lang="hu-HU" dirty="0" err="1" smtClean="0"/>
              <a:t>Szerdika</a:t>
            </a:r>
            <a:r>
              <a:rPr lang="hu-HU" dirty="0" smtClean="0"/>
              <a:t> (</a:t>
            </a:r>
            <a:r>
              <a:rPr lang="hu-HU" dirty="0" err="1" smtClean="0"/>
              <a:t>Szredec</a:t>
            </a:r>
            <a:r>
              <a:rPr lang="hu-HU" dirty="0" smtClean="0"/>
              <a:t>, Szófia).</a:t>
            </a:r>
          </a:p>
          <a:p>
            <a:r>
              <a:rPr lang="hu-HU" dirty="0" smtClean="0"/>
              <a:t>811-ben a </a:t>
            </a:r>
            <a:r>
              <a:rPr lang="hu-HU" dirty="0" err="1" smtClean="0"/>
              <a:t>varbicai</a:t>
            </a:r>
            <a:r>
              <a:rPr lang="hu-HU" dirty="0" smtClean="0"/>
              <a:t> szorosban megverte a rátámadó I. </a:t>
            </a:r>
            <a:r>
              <a:rPr lang="hu-HU" dirty="0" err="1" smtClean="0"/>
              <a:t>Niképhorosz</a:t>
            </a:r>
            <a:r>
              <a:rPr lang="hu-HU" dirty="0" smtClean="0"/>
              <a:t> bizánci császárt, aki maga is elesett a csatában. A támadásért bosszúból </a:t>
            </a:r>
            <a:r>
              <a:rPr lang="hu-HU" dirty="0" err="1" smtClean="0"/>
              <a:t>Krum</a:t>
            </a:r>
            <a:r>
              <a:rPr lang="hu-HU" dirty="0" smtClean="0"/>
              <a:t> elfoglalta Drinápolyt és </a:t>
            </a:r>
            <a:r>
              <a:rPr lang="hu-HU" dirty="0" err="1" smtClean="0"/>
              <a:t>végigdúlta</a:t>
            </a:r>
            <a:r>
              <a:rPr lang="hu-HU" dirty="0" smtClean="0"/>
              <a:t> Konstantinápoly környékét.</a:t>
            </a:r>
          </a:p>
          <a:p>
            <a:r>
              <a:rPr lang="hu-HU" dirty="0" smtClean="0"/>
              <a:t>Az első ismert bolgár törvények („</a:t>
            </a:r>
            <a:r>
              <a:rPr lang="hu-HU" dirty="0" err="1" smtClean="0"/>
              <a:t>Krum</a:t>
            </a:r>
            <a:r>
              <a:rPr lang="hu-HU" dirty="0" smtClean="0"/>
              <a:t> kán törvényei”).</a:t>
            </a:r>
            <a:endParaRPr lang="hu-HU" dirty="0"/>
          </a:p>
        </p:txBody>
      </p:sp>
    </p:spTree>
    <p:extLst>
      <p:ext uri="{BB962C8B-B14F-4D97-AF65-F5344CB8AC3E}">
        <p14:creationId xmlns:p14="http://schemas.microsoft.com/office/powerpoint/2010/main" xmlns="" val="3692272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Omurtag</a:t>
            </a:r>
            <a:r>
              <a:rPr lang="hu-HU" dirty="0" smtClean="0"/>
              <a:t> (814-831)</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Békekötés Bizánccal, </a:t>
            </a:r>
            <a:r>
              <a:rPr lang="hu-HU" dirty="0" err="1" smtClean="0"/>
              <a:t>Krum</a:t>
            </a:r>
            <a:r>
              <a:rPr lang="hu-HU" dirty="0" smtClean="0"/>
              <a:t> hódításainak elismertetése.</a:t>
            </a:r>
          </a:p>
          <a:p>
            <a:endParaRPr lang="hu-HU" dirty="0" smtClean="0"/>
          </a:p>
          <a:p>
            <a:r>
              <a:rPr lang="hu-HU" dirty="0" smtClean="0"/>
              <a:t>Közigazgatási reform – törzsi helyett területi igazgatás.</a:t>
            </a:r>
          </a:p>
          <a:p>
            <a:endParaRPr lang="hu-HU" dirty="0" smtClean="0"/>
          </a:p>
          <a:p>
            <a:r>
              <a:rPr lang="hu-HU" dirty="0" smtClean="0"/>
              <a:t>Centralizáció, hivatalnokrendszer és hadseregszervezet kiépítése.</a:t>
            </a:r>
          </a:p>
          <a:p>
            <a:pPr marL="0" indent="0">
              <a:buNone/>
            </a:pPr>
            <a:endParaRPr lang="hu-HU" dirty="0" smtClean="0"/>
          </a:p>
          <a:p>
            <a:r>
              <a:rPr lang="hu-HU" dirty="0" smtClean="0"/>
              <a:t>Az első bolgár pénz veretése (</a:t>
            </a:r>
            <a:r>
              <a:rPr lang="hu-HU" dirty="0" err="1" smtClean="0"/>
              <a:t>Omurtag</a:t>
            </a:r>
            <a:r>
              <a:rPr lang="hu-HU" dirty="0" smtClean="0"/>
              <a:t>-féle aranypénz).</a:t>
            </a:r>
          </a:p>
          <a:p>
            <a:endParaRPr lang="hu-HU" dirty="0" smtClean="0"/>
          </a:p>
          <a:p>
            <a:r>
              <a:rPr lang="hu-HU" dirty="0" smtClean="0"/>
              <a:t>Nagyszabású építkezések a fővárosban, </a:t>
            </a:r>
            <a:r>
              <a:rPr lang="hu-HU" dirty="0" err="1" smtClean="0"/>
              <a:t>Pliszkában</a:t>
            </a:r>
            <a:r>
              <a:rPr lang="hu-HU" dirty="0" smtClean="0"/>
              <a:t>.</a:t>
            </a:r>
          </a:p>
          <a:p>
            <a:endParaRPr lang="hu-HU" dirty="0" smtClean="0"/>
          </a:p>
          <a:p>
            <a:r>
              <a:rPr lang="hu-HU" dirty="0" smtClean="0"/>
              <a:t>Utódai alatt további terjeszkedések.</a:t>
            </a:r>
          </a:p>
        </p:txBody>
      </p:sp>
    </p:spTree>
    <p:extLst>
      <p:ext uri="{BB962C8B-B14F-4D97-AF65-F5344CB8AC3E}">
        <p14:creationId xmlns:p14="http://schemas.microsoft.com/office/powerpoint/2010/main" xmlns="" val="1918482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Borisz-Mihail (852-889) és a kereszténység felvétele</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A 9. sz. második felére megérett a helyzet a kereszténység felvételére, mely a bolgár állam politikai konszolidációjának következő lépése volt.</a:t>
            </a:r>
          </a:p>
          <a:p>
            <a:r>
              <a:rPr lang="hu-HU" dirty="0" smtClean="0"/>
              <a:t>Borisz eleinte a nyugati egyházhoz húz, III. Mihály bizánci császár hadjárattal kényszeríti, hogy a keleti kereszténységet válassza.</a:t>
            </a:r>
          </a:p>
          <a:p>
            <a:r>
              <a:rPr lang="hu-HU" dirty="0" smtClean="0"/>
              <a:t>864-től Bulgária keresztény állam. Borisz a keresztségben a Mihail nevet kapja; címe ettől kezdve „fejedelem”.</a:t>
            </a:r>
          </a:p>
          <a:p>
            <a:r>
              <a:rPr lang="hu-HU" dirty="0" smtClean="0"/>
              <a:t>A szlávok és az őslakosok valószínűleg már addig is keresztények voltak, így könnyen elfogadják a változást.</a:t>
            </a:r>
          </a:p>
          <a:p>
            <a:r>
              <a:rPr lang="hu-HU" dirty="0" smtClean="0"/>
              <a:t>A </a:t>
            </a:r>
            <a:r>
              <a:rPr lang="hu-HU" dirty="0" err="1" smtClean="0"/>
              <a:t>protobolgár</a:t>
            </a:r>
            <a:r>
              <a:rPr lang="hu-HU" dirty="0" smtClean="0"/>
              <a:t> eredetű arisztokrácia (</a:t>
            </a:r>
            <a:r>
              <a:rPr lang="hu-HU" dirty="0" err="1" smtClean="0"/>
              <a:t>boilok</a:t>
            </a:r>
            <a:r>
              <a:rPr lang="hu-HU" dirty="0" smtClean="0"/>
              <a:t>) azonban Bizáncnak való behódolást lát benne és fellázad. Borisz-Mihail leveri a lázadást, 52 </a:t>
            </a:r>
            <a:r>
              <a:rPr lang="hu-HU" dirty="0" err="1" smtClean="0"/>
              <a:t>boil</a:t>
            </a:r>
            <a:r>
              <a:rPr lang="hu-HU" dirty="0" smtClean="0"/>
              <a:t> családot kiirtva.</a:t>
            </a:r>
          </a:p>
          <a:p>
            <a:r>
              <a:rPr lang="hu-HU" dirty="0" smtClean="0"/>
              <a:t>Borisz-Mihail elérte, hogy Bizánc elismerje a bolgár egyház önálló (</a:t>
            </a:r>
            <a:r>
              <a:rPr lang="hu-HU" dirty="0" err="1" smtClean="0"/>
              <a:t>autokefál</a:t>
            </a:r>
            <a:r>
              <a:rPr lang="hu-HU" dirty="0" smtClean="0"/>
              <a:t>) mivoltát, a fejedelem jogát a főpapok kinevezésére. 927-ben (már </a:t>
            </a:r>
            <a:r>
              <a:rPr lang="hu-HU" dirty="0" err="1" smtClean="0"/>
              <a:t>Szimeon</a:t>
            </a:r>
            <a:r>
              <a:rPr lang="hu-HU" dirty="0" smtClean="0"/>
              <a:t> alatt) a bolgár érsekség a patriarchátus rangjára emelkedik.</a:t>
            </a:r>
          </a:p>
          <a:p>
            <a:r>
              <a:rPr lang="hu-HU" dirty="0" smtClean="0"/>
              <a:t>Ekkor érkeznek az országba Szent Cirill és Metód tanítványai, </a:t>
            </a:r>
            <a:r>
              <a:rPr lang="hu-HU" dirty="0" err="1" smtClean="0"/>
              <a:t>Kliment</a:t>
            </a:r>
            <a:r>
              <a:rPr lang="hu-HU" dirty="0" smtClean="0"/>
              <a:t>, </a:t>
            </a:r>
            <a:r>
              <a:rPr lang="hu-HU" dirty="0" err="1" smtClean="0"/>
              <a:t>Naum</a:t>
            </a:r>
            <a:r>
              <a:rPr lang="hu-HU" dirty="0" smtClean="0"/>
              <a:t> és </a:t>
            </a:r>
            <a:r>
              <a:rPr lang="hu-HU" dirty="0" err="1" smtClean="0"/>
              <a:t>Angelarij</a:t>
            </a:r>
            <a:r>
              <a:rPr lang="hu-HU" dirty="0" smtClean="0"/>
              <a:t>. Nekik köszönhetően Bulgária a szláv keresztény kultúra központjává válik.</a:t>
            </a:r>
            <a:endParaRPr lang="hu-HU" dirty="0"/>
          </a:p>
        </p:txBody>
      </p:sp>
    </p:spTree>
    <p:extLst>
      <p:ext uri="{BB962C8B-B14F-4D97-AF65-F5344CB8AC3E}">
        <p14:creationId xmlns:p14="http://schemas.microsoft.com/office/powerpoint/2010/main" xmlns="" val="711531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TotalTime>
  <Words>6402</Words>
  <Application>Microsoft Office PowerPoint</Application>
  <PresentationFormat>Egyéni</PresentationFormat>
  <Paragraphs>393</Paragraphs>
  <Slides>64</Slides>
  <Notes>0</Notes>
  <HiddenSlides>0</HiddenSlides>
  <MMClips>0</MMClips>
  <ScaleCrop>false</ScaleCrop>
  <HeadingPairs>
    <vt:vector size="4" baseType="variant">
      <vt:variant>
        <vt:lpstr>Téma</vt:lpstr>
      </vt:variant>
      <vt:variant>
        <vt:i4>1</vt:i4>
      </vt:variant>
      <vt:variant>
        <vt:lpstr>Diacímek</vt:lpstr>
      </vt:variant>
      <vt:variant>
        <vt:i4>64</vt:i4>
      </vt:variant>
    </vt:vector>
  </HeadingPairs>
  <TitlesOfParts>
    <vt:vector size="65" baseType="lpstr">
      <vt:lpstr>Office-téma</vt:lpstr>
      <vt:lpstr>Bolgár történelem a kezdetektől napjainkig</vt:lpstr>
      <vt:lpstr>A középkori bolgár nép három etnikumból alakult ki:</vt:lpstr>
      <vt:lpstr>A protobolgárok</vt:lpstr>
      <vt:lpstr>A bolgár kánok névjegyzéke</vt:lpstr>
      <vt:lpstr>A bolgár állam kialakulása</vt:lpstr>
      <vt:lpstr>Aszparuh kán és a Dunai Bolgár Állam kialakulása</vt:lpstr>
      <vt:lpstr>Krum kán (803-814) és a pogány Bulgária fénykora</vt:lpstr>
      <vt:lpstr>Omurtag (814-831)</vt:lpstr>
      <vt:lpstr>Borisz-Mihail (852-889) és a kereszténység felvétele</vt:lpstr>
      <vt:lpstr>I. (Nagy) Szimeon cár (893-927)</vt:lpstr>
      <vt:lpstr>Az első Bolgár Cárság hanyatlása és bukása</vt:lpstr>
      <vt:lpstr>12. dia</vt:lpstr>
      <vt:lpstr>Szamuil (997-1014) és a kljucsi katasztrófa</vt:lpstr>
      <vt:lpstr>A bizánci uralom (1018-1186)</vt:lpstr>
      <vt:lpstr>A második Bolgár Cárság</vt:lpstr>
      <vt:lpstr>Kalojan (1097-1207)</vt:lpstr>
      <vt:lpstr>II. Ivan Aszen (1218-1241), és a második Cárság fénykora</vt:lpstr>
      <vt:lpstr>A tatár hegemónia ideje (1242-1300-as évek eleje)</vt:lpstr>
      <vt:lpstr>A második Cárság bukása, a török uralom kezdete</vt:lpstr>
      <vt:lpstr>Ivan Alekszandar (1331-1371)</vt:lpstr>
      <vt:lpstr>21. dia</vt:lpstr>
      <vt:lpstr>A török kor – közigazgatás, jogi helyzet</vt:lpstr>
      <vt:lpstr>Társadalmi rétegek</vt:lpstr>
      <vt:lpstr>A keresztény alattvalókat sújtó egyéb korlátozások, hátrányok</vt:lpstr>
      <vt:lpstr>Ellenállás, felkelések</vt:lpstr>
      <vt:lpstr>A bolgár Újjászületés</vt:lpstr>
      <vt:lpstr>Az újjászületés kezdete – Pajszij Hilendarszki</vt:lpstr>
      <vt:lpstr>Szofronij Vracsanszki – Pajszij első követője</vt:lpstr>
      <vt:lpstr>A modern bolgár oktatás kiépülése</vt:lpstr>
      <vt:lpstr>Az újbolgár irodalom kialakulása</vt:lpstr>
      <vt:lpstr>Az egyházi függetlenség kivívása</vt:lpstr>
      <vt:lpstr>32. dia</vt:lpstr>
      <vt:lpstr>Küzdelem a függetlenségért, fegyveres harcok</vt:lpstr>
      <vt:lpstr>A romániai bolgár emigráció</vt:lpstr>
      <vt:lpstr>Hadzsi Dimitar és Sztefan Karadzsa csetája</vt:lpstr>
      <vt:lpstr>Vaszil Levszki (1837-1873)</vt:lpstr>
      <vt:lpstr>Az 1876-os Áprilisi Felkelés </vt:lpstr>
      <vt:lpstr>Az 1877-78-as orosz-török háború, Bulgária felszabadítása</vt:lpstr>
      <vt:lpstr>A háború utáni rendezés – San Stefano, Berlin</vt:lpstr>
      <vt:lpstr>A független állam megszervezése</vt:lpstr>
      <vt:lpstr>Az ország újraegyesítése – 1885</vt:lpstr>
      <vt:lpstr>Fejedelemváltás és a Sztambolov-rezsim (1887-1894)</vt:lpstr>
      <vt:lpstr>43. dia</vt:lpstr>
      <vt:lpstr>Macedónia és az Illés-napi felkelés</vt:lpstr>
      <vt:lpstr>45. dia</vt:lpstr>
      <vt:lpstr>A Balkán-háborúk (1912-13)</vt:lpstr>
      <vt:lpstr>Bulgária az I. világháborúban</vt:lpstr>
      <vt:lpstr>A „Katonai felkelés” és a békekötés</vt:lpstr>
      <vt:lpstr>49. dia</vt:lpstr>
      <vt:lpstr>Bulgária a két világháború között</vt:lpstr>
      <vt:lpstr>A Szeptemberi felkelés és a Szveta Nedelja templom felrobbantása</vt:lpstr>
      <vt:lpstr>A Zveno-féle puccs és a cári diktatúra</vt:lpstr>
      <vt:lpstr>53. dia</vt:lpstr>
      <vt:lpstr>Bulgária a II. világháborúban</vt:lpstr>
      <vt:lpstr>55. dia</vt:lpstr>
      <vt:lpstr>A zsidókérdés Bulgáriában</vt:lpstr>
      <vt:lpstr>Polgárháború, válság, vereség</vt:lpstr>
      <vt:lpstr>A háborús felelősségre vonás és a kommunista Bulgária kezdetei</vt:lpstr>
      <vt:lpstr>59. dia</vt:lpstr>
      <vt:lpstr>60. dia</vt:lpstr>
      <vt:lpstr>61. dia</vt:lpstr>
      <vt:lpstr>62. dia</vt:lpstr>
      <vt:lpstr>A rendszerváltás és a demokratikus Bulgária</vt:lpstr>
      <vt:lpstr>64.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Bolgár történelem a kezdetektől napjainkig</dc:title>
  <dc:creator>X540S</dc:creator>
  <cp:lastModifiedBy>ANNA</cp:lastModifiedBy>
  <cp:revision>68</cp:revision>
  <dcterms:created xsi:type="dcterms:W3CDTF">2018-04-25T07:51:16Z</dcterms:created>
  <dcterms:modified xsi:type="dcterms:W3CDTF">2018-05-05T15:54:25Z</dcterms:modified>
</cp:coreProperties>
</file>